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6.xml" ContentType="application/inkml+xml"/>
  <Override PartName="/ppt/ink/ink7.xml" ContentType="application/inkml+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ink/ink8.xml" ContentType="application/inkml+xml"/>
  <Override PartName="/ppt/ink/ink9.xml" ContentType="application/inkml+xml"/>
  <Override PartName="/ppt/ink/ink10.xml" ContentType="application/inkml+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435" r:id="rId5"/>
    <p:sldId id="258" r:id="rId6"/>
    <p:sldId id="2439" r:id="rId7"/>
    <p:sldId id="2454" r:id="rId8"/>
    <p:sldId id="2432" r:id="rId9"/>
    <p:sldId id="2459" r:id="rId10"/>
    <p:sldId id="2443" r:id="rId11"/>
    <p:sldId id="2456" r:id="rId12"/>
    <p:sldId id="2455" r:id="rId13"/>
    <p:sldId id="2444" r:id="rId14"/>
    <p:sldId id="2445" r:id="rId15"/>
    <p:sldId id="2446" r:id="rId16"/>
    <p:sldId id="262" r:id="rId17"/>
    <p:sldId id="2438" r:id="rId18"/>
    <p:sldId id="2457" r:id="rId19"/>
    <p:sldId id="2436" r:id="rId20"/>
    <p:sldId id="24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616" autoAdjust="0"/>
    <p:restoredTop sz="53361" autoAdjust="0"/>
  </p:normalViewPr>
  <p:slideViewPr>
    <p:cSldViewPr snapToGrid="0">
      <p:cViewPr varScale="1">
        <p:scale>
          <a:sx n="77" d="100"/>
          <a:sy n="77" d="100"/>
        </p:scale>
        <p:origin x="108" y="28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77424"/>
        <c:axId val="1917484496"/>
      </c:barChart>
      <c:catAx>
        <c:axId val="191747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4496"/>
        <c:crosses val="autoZero"/>
        <c:auto val="1"/>
        <c:lblAlgn val="ctr"/>
        <c:lblOffset val="100"/>
        <c:noMultiLvlLbl val="0"/>
      </c:catAx>
      <c:valAx>
        <c:axId val="1917484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742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2864"/>
        <c:axId val="1917480688"/>
      </c:barChart>
      <c:catAx>
        <c:axId val="1917482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0688"/>
        <c:crosses val="autoZero"/>
        <c:auto val="1"/>
        <c:lblAlgn val="ctr"/>
        <c:lblOffset val="100"/>
        <c:noMultiLvlLbl val="0"/>
      </c:catAx>
      <c:valAx>
        <c:axId val="1917480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28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77968"/>
        <c:axId val="1917491568"/>
      </c:barChart>
      <c:catAx>
        <c:axId val="1917477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1568"/>
        <c:crosses val="autoZero"/>
        <c:auto val="1"/>
        <c:lblAlgn val="ctr"/>
        <c:lblOffset val="100"/>
        <c:noMultiLvlLbl val="0"/>
      </c:catAx>
      <c:valAx>
        <c:axId val="1917491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79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9936"/>
        <c:axId val="1917479600"/>
      </c:barChart>
      <c:catAx>
        <c:axId val="191748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9600"/>
        <c:crosses val="autoZero"/>
        <c:auto val="1"/>
        <c:lblAlgn val="ctr"/>
        <c:lblOffset val="100"/>
        <c:noMultiLvlLbl val="0"/>
      </c:catAx>
      <c:valAx>
        <c:axId val="1917479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993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3408"/>
        <c:axId val="1917485584"/>
      </c:barChart>
      <c:catAx>
        <c:axId val="1917483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5584"/>
        <c:crosses val="autoZero"/>
        <c:auto val="1"/>
        <c:lblAlgn val="ctr"/>
        <c:lblOffset val="100"/>
        <c:noMultiLvlLbl val="0"/>
      </c:catAx>
      <c:valAx>
        <c:axId val="191748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340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6128"/>
        <c:axId val="1917486672"/>
      </c:barChart>
      <c:catAx>
        <c:axId val="191748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6672"/>
        <c:crosses val="autoZero"/>
        <c:auto val="1"/>
        <c:lblAlgn val="ctr"/>
        <c:lblOffset val="100"/>
        <c:noMultiLvlLbl val="0"/>
      </c:catAx>
      <c:valAx>
        <c:axId val="1917486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612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92112"/>
        <c:axId val="1917478512"/>
      </c:barChart>
      <c:catAx>
        <c:axId val="191749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8512"/>
        <c:crosses val="autoZero"/>
        <c:auto val="1"/>
        <c:lblAlgn val="ctr"/>
        <c:lblOffset val="100"/>
        <c:noMultiLvlLbl val="0"/>
      </c:catAx>
      <c:valAx>
        <c:axId val="1917478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2112"/>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7760"/>
        <c:axId val="1917490480"/>
      </c:barChart>
      <c:catAx>
        <c:axId val="191748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0480"/>
        <c:crosses val="autoZero"/>
        <c:auto val="1"/>
        <c:lblAlgn val="ctr"/>
        <c:lblOffset val="100"/>
        <c:noMultiLvlLbl val="0"/>
      </c:catAx>
      <c:valAx>
        <c:axId val="191749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7760"/>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xmlns=""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7/30/2020</a:t>
            </a:fld>
            <a:endParaRPr lang="en-US" dirty="0"/>
          </a:p>
        </p:txBody>
      </p:sp>
      <p:sp>
        <p:nvSpPr>
          <p:cNvPr id="4" name="Footer Placeholder 3">
            <a:extLst>
              <a:ext uri="{FF2B5EF4-FFF2-40B4-BE49-F238E27FC236}">
                <a16:creationId xmlns:a16="http://schemas.microsoft.com/office/drawing/2014/main" xmlns=""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32:16.386"/>
    </inkml:context>
    <inkml:brush xml:id="br0">
      <inkml:brushProperty name="width" value="0.05" units="cm"/>
      <inkml:brushProperty name="height" value="0.05" units="cm"/>
      <inkml:brushProperty name="color" value="#E71224"/>
    </inkml:brush>
  </inkml:definitions>
  <inkml:trace contextRef="#ctx0" brushRef="#br0">1 0 24575,'15'5'0,"0"0"0,-1 9 0,33 10 0,-11-5 0,26 10 0,5-11 0,-21 7 0,36 3 0,-40-13 0,25 17 0,-33-29 0,17 13 0,-29-11 0,29 4 0,-30 2 0,16 2 0,-14-8 0,-6 4 0,11-8 0,-8 8 0,-9-8 0,-2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6.056"/>
    </inkml:context>
    <inkml:brush xml:id="br0">
      <inkml:brushProperty name="width" value="0.05" units="cm"/>
      <inkml:brushProperty name="height" value="0.05" units="cm"/>
      <inkml:brushProperty name="color" value="#E71224"/>
    </inkml:brush>
  </inkml:definitions>
  <inkml:trace contextRef="#ctx0" brushRef="#br0">2699 1105 24575,'-8'0'0,"0"0"0,-26-22 0,19 16 0,-41-23 0,20 21 0,-33-7 0,-4-9 0,-22 5-438,43-10 0,2-3 438,-38 0 0,39-3 0,2 1 0,-25 8-362,-5-20 362,-5 25 0,17-16 0,-16 11 0,-3-7 0,-3-8 0,39 22 0,0 1 0,-36-16 0,7-5 0,19 21 0,-25-22 0,44 23 0,-12 1 0,-2 0 0,1-9 0,-19 4 0,5-8 859,29 21-859,-23-26 379,16 23-379,-7-17 0,-30-4 0,36 19 0,-32-24 0,38 21 0,3-4 0,-16 0 0,29 15 0,-10-5 0,11 5 0,10-3 0,-1 0 0,1 4 0,-6-5 0,4 5 0,-5-2 0,3 2 0,4 1 0,-1-2 0,5 1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8.040"/>
    </inkml:context>
    <inkml:brush xml:id="br0">
      <inkml:brushProperty name="width" value="0.05" units="cm"/>
      <inkml:brushProperty name="height" value="0.05" units="cm"/>
      <inkml:brushProperty name="color" value="#E71224"/>
    </inkml:brush>
  </inkml:definitions>
  <inkml:trace contextRef="#ctx0" brushRef="#br0">3225 1 24575,'-13'24'0,"-19"4"0,-12 5 0,-30 18-1574,26-27 1,-5 0 1573,-10 13 0,-3-1 0,-3-9 0,-3-1 0,-8 9 0,-1 0 0,10-4 0,1-2 0,-5-4 0,1 1 0,15 1 0,4-1 776,-29 1-776,6 19 0,41-27 565,-17 15-565,29-19 0,2 2 0,1-11 1625,-8 20-1625,4-18 181,-20 25-181,18-17 0,-14 3 0,-1 4 0,-15 0 0,10 3 0,-7-9 0,8 22 0,19-28 0,-18 24 0,22-21 0,-7-3 0,7 7 0,-17-12 0,8 20 0,-23-8 0,-7 26 0,3-19 0,-21 14 0,20-16 0,-20 10-583,38-9 0,-1 3 583,-7 2 0,-1 0 0,7-1 0,-1 1 0,-15 4 0,0-1 0,-17 10-159,-8-4 159,19-2 0,34-19 0,0 2 0,11-9 0,10-3 0,3-6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5.605"/>
    </inkml:context>
    <inkml:brush xml:id="br0">
      <inkml:brushProperty name="width" value="0.05" units="cm"/>
      <inkml:brushProperty name="height" value="0.05" units="cm"/>
      <inkml:brushProperty name="color" value="#E71224"/>
    </inkml:brush>
  </inkml:definitions>
  <inkml:trace contextRef="#ctx0" brushRef="#br0">2248 11 24575,'-37'-6'0,"-7"2"0,-42 13 0,34-2 0,-43 3 0,28-6 0,-8-4 0,7 0 0,30 0 0,-1 0 0,9 0 0,6 0 0,-3 0 0,14 0 0,-10 0 0,1 6 0,9-5 0,-23 5 0,19-6 0,-20 0 0,15 0 0,-14 0 0,14 0 0,-29 8 0,29-6 0,-15 6 0,22-8 0,0 0 0,-1 0 0,-11 0 0,9 0 0,-18 0 0,14 0 0,-29 0 0,2 0 0,-22 0 0,5 0 0,19 0 0,14 0 0,14 0 0,3 0 0,1 0 0,-12 0 0,13 0 0,-8 0 0,-1 0 0,10 4 0,-22-3 0,17 4 0,-18-5 0,5 11 0,-7-8 0,8 13 0,2-15 0,-1 3 0,7-4 0,-6 0 0,12 0 0,-11 6 0,14-5 0,-27 5 0,21-2 0,-21-3 0,17 4 0,-13-5 0,14 0 0,-6 0 0,12 0 0,1 0 0,10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7.357"/>
    </inkml:context>
    <inkml:brush xml:id="br0">
      <inkml:brushProperty name="width" value="0.05" units="cm"/>
      <inkml:brushProperty name="height" value="0.05" units="cm"/>
      <inkml:brushProperty name="color" value="#E71224"/>
    </inkml:brush>
  </inkml:definitions>
  <inkml:trace contextRef="#ctx0" brushRef="#br0">3704 63 24575,'-58'0'0,"0"0"0,-3 0 0,-4 0 0,-25 0 0,-6 0-1853,29 0 0,-1 0 0,-1 0 1853,0 0 0,0 0 0,-1 0 0,-2 0 0,-2 0 0,1 0 0,6 0 0,0 0 0,-3 0 0,-21 0 0,-6 0 0,5 0 0,21 0 0,3 0 0,-1 0 0,-10 0 0,-1 0 0,7 0 327,3 1 1,6-2-328,11-4 0,2 1 0,-1 2 0,0 1 0,0-3 0,-1-1 0,1 4 0,0 2 0,0-1 0,0 0 0,-8 0 0,1 0 0,5 0 0,0 0 0,-6 1 0,1-2 0,6-3 0,1-1 0,0 4 0,0-1 804,-38-7-804,38 9 0,4 0 0,-5 0 0,-27 0 0,59 0 2810,-29 0-2810,37 0 922,-10 0-922,8 0 368,4 0-368,-3 0 0,4 0 0,-1-4 0,1-2 0,5 0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Many big fintech companies will be forced to utilize their technologies to create new opportunities to adapt to our current market. FinTech must be prepared not just to accommodate this increased demand but also to scale up their enterprise IT infrastructure while adapting to the new world, just like everyone else. ‍</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Ethan</a:t>
            </a:r>
          </a:p>
          <a:p>
            <a:endParaRPr lang="en-CA" sz="1800" dirty="0"/>
          </a:p>
          <a:p>
            <a:r>
              <a:rPr lang="en-CA" sz="1800" dirty="0"/>
              <a:t>Daily returns show higher variations in returns for the custom portfolio </a:t>
            </a:r>
          </a:p>
          <a:p>
            <a:endParaRPr lang="en-CA" sz="1800" dirty="0"/>
          </a:p>
          <a:p>
            <a:r>
              <a:rPr lang="en-CA" sz="1800" dirty="0"/>
              <a:t>Cumulative returns show that both FINX and the Custom portfolio outperformed the benchmark S&amp;P 500.</a:t>
            </a:r>
          </a:p>
          <a:p>
            <a:endParaRPr lang="en-CA" sz="1800" dirty="0"/>
          </a:p>
          <a:p>
            <a:r>
              <a:rPr lang="en-CA" sz="1800" dirty="0"/>
              <a:t>Risk Analysis (STD rolling 21-day) showed that the custom portfolio has more risk than FINX and S&amp;P 500</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Ethan</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The Sharpe ratios and the rolling 21-day standard deviation both show that the custom portfolio is riskier than FINX and the market.</a:t>
            </a:r>
            <a:endParaRPr lang="en-US" sz="24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Governments around the globe have already committed about $8 trillion to address the health, social and economic ravages of the COVID-19 pandemic. This price tag (which continues to grow) includes direct spending, equity injections, loans and guarantees. It is more than four times what all the countries on the planet collectively spent on military, weapons and war in 2019. It is a staggering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we deal with and recover from this pandemic, we need to do so in a way that better prepares us to deal with future pandemics and other unpredictable but inevitable large-scale disasters, like very big earthquakes, tsunamis and hurricanes.</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In the last 20 years, we've had six significant threats like SARS, MERS, Ebola, avian influenza and swine flu. One can therefore predict that there is no doubt we will see another stock market crash due to a large-scale disaster.</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don't know when the next market crash will happen. It is inevitable but we cannot predict with certainty, but we can prepare for the future. Keeping that in mind, we have made an attempt to evaluate the performance of our custom portfolio, the fintech ETF and the S&amp;P 500 for the next 10 years.</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b="1" i="0" kern="1200" dirty="0" err="1">
                <a:solidFill>
                  <a:schemeClr val="tx1"/>
                </a:solidFill>
                <a:effectLst/>
                <a:latin typeface="+mn-lt"/>
                <a:ea typeface="+mn-ea"/>
                <a:cs typeface="+mn-cs"/>
              </a:rPr>
              <a:t>Manjari</a:t>
            </a:r>
            <a:endParaRPr lang="en-CA" sz="1400" b="1" i="0" kern="1200" dirty="0">
              <a:solidFill>
                <a:schemeClr val="tx1"/>
              </a:solidFill>
              <a:effectLst/>
              <a:latin typeface="+mn-lt"/>
              <a:ea typeface="+mn-ea"/>
              <a:cs typeface="+mn-cs"/>
            </a:endParaRPr>
          </a:p>
          <a:p>
            <a:endParaRPr lang="en-CA" sz="1400" b="1"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Emergency Savings</a:t>
            </a:r>
            <a:r>
              <a:rPr lang="en-CA" sz="1400" b="0" i="0" kern="1200" dirty="0">
                <a:solidFill>
                  <a:schemeClr val="tx1"/>
                </a:solidFill>
                <a:effectLst/>
                <a:latin typeface="+mn-lt"/>
                <a:ea typeface="+mn-ea"/>
                <a:cs typeface="+mn-cs"/>
              </a:rPr>
              <a:t>: In addition to having appropriate kinds of and amounts of insurance, we should aim to have cash savings that can cover six or more months of basic living expenses.</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Expected expenses</a:t>
            </a:r>
            <a:r>
              <a:rPr lang="en-CA" sz="1400" b="0" i="0" kern="1200" dirty="0">
                <a:solidFill>
                  <a:schemeClr val="tx1"/>
                </a:solidFill>
                <a:effectLst/>
                <a:latin typeface="+mn-lt"/>
                <a:ea typeface="+mn-ea"/>
                <a:cs typeface="+mn-cs"/>
              </a:rPr>
              <a:t>: While your emergency savings is preparing you for unexpected near-term needs, one should also prepare your portfolio for those expected needs. Investments away from stocks and into high-quality bonds. The goal is having a few years' expenses in these low-volatility assets before you need them.</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Investing to profit from the next crash</a:t>
            </a:r>
            <a:r>
              <a:rPr lang="en-CA" sz="14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US" sz="1400" dirty="0"/>
          </a:p>
          <a:p>
            <a:pPr marL="0" indent="0" algn="l">
              <a:buNone/>
            </a:pPr>
            <a:endParaRPr lang="en-US" sz="1200"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41410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381413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What will happen in the next 10 years to the portfolio we decided on investing today</a:t>
            </a:r>
          </a:p>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Richard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impact of COVID-19 on a custom portfolio of 5 dividend paying stocks. This portfolio is compared with a Fintech ETF and,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disruptive event.</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This custom portfolio has been compared with the oldest and most established fintech ETF, as well as with the S&amp;P 500 acting as a benchmark</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Richard</a:t>
            </a:r>
          </a:p>
          <a:p>
            <a:endParaRPr lang="en-US" sz="2000" dirty="0"/>
          </a:p>
          <a:p>
            <a:r>
              <a:rPr lang="en-US" sz="2000" dirty="0"/>
              <a:t>Our clean up process involved setting weights to the custom portfolio, calculating the daily returns then, combining and comparing the custom portfolio, FINX ETF, and S&amp;P500 returns.</a:t>
            </a:r>
          </a:p>
          <a:p>
            <a:endParaRPr lang="en-US" sz="2000" dirty="0"/>
          </a:p>
          <a:p>
            <a:r>
              <a:rPr lang="en-US" sz="2000" dirty="0"/>
              <a:t>We conducted a Monte Carlo Simulation to determine possible future outcomes of investing in these assets. We then calculated the mean of the daily returns, the daily volatility, annualized STD, all to determine which portfolios are risker than the s&amp;p500</a:t>
            </a:r>
          </a:p>
          <a:p>
            <a:endParaRPr lang="en-US" sz="2000" dirty="0"/>
          </a:p>
          <a:p>
            <a:r>
              <a:rPr lang="en-US" sz="2000" dirty="0"/>
              <a:t>An interesting thought to our investigation was that we anticipated that the stock market would be negatively correlated with the amount of COVID cases however we found that this was not true</a:t>
            </a:r>
          </a:p>
          <a:p>
            <a:endParaRPr lang="en-US" sz="2000" dirty="0"/>
          </a:p>
          <a:p>
            <a:endParaRPr lang="en-US" sz="2000" dirty="0"/>
          </a:p>
          <a:p>
            <a:pPr marL="171450" indent="-171450">
              <a:buFontTx/>
              <a:buChar char="-"/>
            </a:pPr>
            <a:endParaRPr lang="en-US" sz="2000" dirty="0"/>
          </a:p>
          <a:p>
            <a:pPr marL="171450" indent="-171450">
              <a:buFontTx/>
              <a:buChar char="-"/>
            </a:pPr>
            <a:endParaRPr lang="en-US" sz="2000" dirty="0"/>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Jessica</a:t>
            </a:r>
          </a:p>
          <a:p>
            <a:endParaRPr lang="en-CA" sz="2000" b="0" i="0" kern="1200" dirty="0">
              <a:solidFill>
                <a:schemeClr val="tx1"/>
              </a:solidFill>
              <a:effectLst/>
              <a:latin typeface="+mn-lt"/>
              <a:ea typeface="+mn-ea"/>
              <a:cs typeface="+mn-cs"/>
            </a:endParaRPr>
          </a:p>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and paved the road to recovery. The S&amp;P 500 has gained strength based on a Federal Government stimulus package and the Federal Reserve rate cuts. </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13221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Jessica</a:t>
            </a: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TECH (Microsoft) Orange – significantly affected and has fully recovered</a:t>
            </a:r>
            <a:endParaRPr lang="en-CA" sz="16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b="0" i="0" kern="1200" dirty="0">
                <a:solidFill>
                  <a:schemeClr val="tx1"/>
                </a:solidFill>
                <a:effectLst/>
                <a:latin typeface="+mn-lt"/>
                <a:ea typeface="+mn-ea"/>
                <a:cs typeface="+mn-cs"/>
              </a:rPr>
              <a:t>The shift to working from home with the help of digital collaboration tools will continue to drive demand for infrastructure to support this shift. Tech companies are typically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 (</a:t>
            </a:r>
            <a:r>
              <a:rPr lang="en-US" sz="1600" b="1" dirty="0"/>
              <a:t>Pfizer [PFE]) Green – minimally affected and has recovered</a:t>
            </a:r>
            <a:endParaRPr lang="en-CA" sz="1600" b="1"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healthcare is focusing on emergency or COVID related services, there are significant less resources for other healthcare needs and less demand for minor healthcare needs. Pharma companies whose products are effective against COVID-19 will benefit financially. </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 (AT&amp;T [T]) Red – minimally affected and has recovered </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during mandated isolation </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Jessica</a:t>
            </a:r>
          </a:p>
          <a:p>
            <a:endParaRPr lang="en-US" sz="1600" b="1" dirty="0"/>
          </a:p>
          <a:p>
            <a:r>
              <a:rPr lang="en-US" sz="1600" b="1" dirty="0"/>
              <a:t>FINANCIAL INDUSTRY (JPM[JP Morgan]) Blue – Significantly affected and has not recovered</a:t>
            </a:r>
          </a:p>
          <a:p>
            <a:r>
              <a:rPr lang="en-CA" sz="1600" b="0" i="0" kern="1200" dirty="0">
                <a:solidFill>
                  <a:schemeClr val="tx1"/>
                </a:solidFill>
                <a:effectLst/>
                <a:latin typeface="+mn-lt"/>
                <a:ea typeface="+mn-ea"/>
                <a:cs typeface="+mn-cs"/>
              </a:rPr>
              <a:t>Central banks are expected to keep rates low  for several more years, which has the potential to reduce banks’ profits and the labour needed to operate. The outcome of reduced interest rates, business activity, and large scale non-performing loans, has the potential to become a significant contributing factor to a prolonged recession. ‍</a:t>
            </a:r>
          </a:p>
          <a:p>
            <a:endParaRPr lang="en-US" sz="1400" b="1" dirty="0"/>
          </a:p>
          <a:p>
            <a:r>
              <a:rPr lang="en-US" sz="1600" b="1" dirty="0"/>
              <a:t>ENERGY (ExxonMobil  [</a:t>
            </a:r>
            <a:r>
              <a:rPr lang="en-US" sz="1600" b="1" dirty="0" err="1"/>
              <a:t>xom</a:t>
            </a:r>
            <a:r>
              <a:rPr lang="en-US" sz="1600" b="1" dirty="0"/>
              <a:t>]) Purple –affected and starting to recover as demand returns </a:t>
            </a:r>
          </a:p>
          <a:p>
            <a:r>
              <a:rPr lang="en-CA" sz="1600" b="0" i="0" kern="1200" dirty="0">
                <a:solidFill>
                  <a:schemeClr val="tx1"/>
                </a:solidFill>
                <a:effectLst/>
                <a:latin typeface="+mn-lt"/>
                <a:ea typeface="+mn-ea"/>
                <a:cs typeface="+mn-cs"/>
              </a:rPr>
              <a:t>Saudi Arabia and Russia were not able to resolve the dispute of whether to cut back on oil production to match the decreasing demand of gas. Due to this lack of demand from travel restrictions, and without the decrease of production, the Oil and Gas industry was drastically impacted. </a:t>
            </a:r>
            <a:endParaRPr lang="en-US" sz="1400" b="0"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78260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Jessica</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Our choice of stocks in the custom portfolio was based on sector diversification and their performance</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90896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xmlns=""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xmlns=""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xmlns=""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xmlns=""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xmlns=""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xmlns=""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xmlns=""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xmlns=""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xmlns=""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xmlns=""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xmlns=""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xmlns=""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xmlns=""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xmlns=""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xmlns=""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xmlns=""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xmlns=""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xmlns=""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xmlns=""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xmlns=""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hart" Target="../charts/chart6.xml"/><Relationship Id="rId7"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customXml" Target="../ink/ink8.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6.xml"/><Relationship Id="rId18" Type="http://schemas.openxmlformats.org/officeDocument/2006/relationships/image" Target="../media/image33.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30.png"/><Relationship Id="rId17" Type="http://schemas.openxmlformats.org/officeDocument/2006/relationships/customXml" Target="../ink/ink18.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29.png"/><Relationship Id="rId19" Type="http://schemas.openxmlformats.org/officeDocument/2006/relationships/customXml" Target="../ink/ink19.xml"/><Relationship Id="rId4" Type="http://schemas.openxmlformats.org/officeDocument/2006/relationships/image" Target="../media/image26.png"/><Relationship Id="rId9" Type="http://schemas.openxmlformats.org/officeDocument/2006/relationships/customXml" Target="../ink/ink14.xml"/><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2.xml"/><Relationship Id="rId7"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customXml" Target="../ink/ink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xmlns=""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xmlns=""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r>
              <a:rPr lang="en-US" dirty="0"/>
              <a:t>Manage risk and lower costs</a:t>
            </a:r>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E8846F6E-4BC3-7647-9258-55E3F06DE43F}"/>
                  </a:ext>
                </a:extLst>
              </p14:cNvPr>
              <p14:cNvContentPartPr/>
              <p14:nvPr/>
            </p14:nvContentPartPr>
            <p14:xfrm>
              <a:off x="6017959" y="2371804"/>
              <a:ext cx="809640" cy="46800"/>
            </p14:xfrm>
          </p:contentPart>
        </mc:Choice>
        <mc:Fallback xmlns="">
          <p:pic>
            <p:nvPicPr>
              <p:cNvPr id="9" name="Ink 8">
                <a:extLst>
                  <a:ext uri="{FF2B5EF4-FFF2-40B4-BE49-F238E27FC236}">
                    <a16:creationId xmlns:a16="http://schemas.microsoft.com/office/drawing/2014/main" id="{E8846F6E-4BC3-7647-9258-55E3F06DE43F}"/>
                  </a:ext>
                </a:extLst>
              </p:cNvPr>
              <p:cNvPicPr/>
              <p:nvPr/>
            </p:nvPicPr>
            <p:blipFill>
              <a:blip r:embed="rId6"/>
              <a:stretch>
                <a:fillRect/>
              </a:stretch>
            </p:blipFill>
            <p:spPr>
              <a:xfrm>
                <a:off x="6008959" y="2363164"/>
                <a:ext cx="827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xmlns="" id="{857EEF3E-8CD0-CC4C-97DE-4B8D515E369E}"/>
                  </a:ext>
                </a:extLst>
              </p14:cNvPr>
              <p14:cNvContentPartPr/>
              <p14:nvPr/>
            </p14:nvContentPartPr>
            <p14:xfrm>
              <a:off x="5996359" y="4991164"/>
              <a:ext cx="1333800" cy="23040"/>
            </p14:xfrm>
          </p:contentPart>
        </mc:Choice>
        <mc:Fallback xmlns="">
          <p:pic>
            <p:nvPicPr>
              <p:cNvPr id="10" name="Ink 9">
                <a:extLst>
                  <a:ext uri="{FF2B5EF4-FFF2-40B4-BE49-F238E27FC236}">
                    <a16:creationId xmlns:a16="http://schemas.microsoft.com/office/drawing/2014/main" id="{857EEF3E-8CD0-CC4C-97DE-4B8D515E369E}"/>
                  </a:ext>
                </a:extLst>
              </p:cNvPr>
              <p:cNvPicPr/>
              <p:nvPr/>
            </p:nvPicPr>
            <p:blipFill>
              <a:blip r:embed="rId8"/>
              <a:stretch>
                <a:fillRect/>
              </a:stretch>
            </p:blipFill>
            <p:spPr>
              <a:xfrm>
                <a:off x="5987359" y="4982524"/>
                <a:ext cx="1351440" cy="40680"/>
              </a:xfrm>
              <a:prstGeom prst="rect">
                <a:avLst/>
              </a:prstGeom>
            </p:spPr>
          </p:pic>
        </mc:Fallback>
      </mc:AlternateContent>
      <p:sp>
        <p:nvSpPr>
          <p:cNvPr id="14" name="TextBox 13">
            <a:extLst>
              <a:ext uri="{FF2B5EF4-FFF2-40B4-BE49-F238E27FC236}">
                <a16:creationId xmlns:a16="http://schemas.microsoft.com/office/drawing/2014/main" xmlns="" id="{73E78DCE-5B67-164B-8CA5-FC7DD688A9E8}"/>
              </a:ext>
            </a:extLst>
          </p:cNvPr>
          <p:cNvSpPr txBox="1"/>
          <p:nvPr/>
        </p:nvSpPr>
        <p:spPr>
          <a:xfrm>
            <a:off x="4356912" y="2210538"/>
            <a:ext cx="1901957" cy="369332"/>
          </a:xfrm>
          <a:prstGeom prst="rect">
            <a:avLst/>
          </a:prstGeom>
          <a:noFill/>
        </p:spPr>
        <p:txBody>
          <a:bodyPr wrap="square" rtlCol="0">
            <a:spAutoFit/>
          </a:bodyPr>
          <a:lstStyle/>
          <a:p>
            <a:r>
              <a:rPr lang="en-US" dirty="0">
                <a:solidFill>
                  <a:srgbClr val="FF0000"/>
                </a:solidFill>
              </a:rPr>
              <a:t>Feb 19 - $33.79</a:t>
            </a:r>
          </a:p>
        </p:txBody>
      </p:sp>
      <p:sp>
        <p:nvSpPr>
          <p:cNvPr id="15" name="TextBox 14">
            <a:extLst>
              <a:ext uri="{FF2B5EF4-FFF2-40B4-BE49-F238E27FC236}">
                <a16:creationId xmlns:a16="http://schemas.microsoft.com/office/drawing/2014/main" xmlns="" id="{9B2A6F38-8E50-824C-ACA7-A85E54155ED9}"/>
              </a:ext>
            </a:extLst>
          </p:cNvPr>
          <p:cNvSpPr txBox="1"/>
          <p:nvPr/>
        </p:nvSpPr>
        <p:spPr>
          <a:xfrm>
            <a:off x="4094402" y="4818018"/>
            <a:ext cx="1901957" cy="369332"/>
          </a:xfrm>
          <a:prstGeom prst="rect">
            <a:avLst/>
          </a:prstGeom>
          <a:noFill/>
        </p:spPr>
        <p:txBody>
          <a:bodyPr wrap="square" rtlCol="0">
            <a:spAutoFit/>
          </a:bodyPr>
          <a:lstStyle/>
          <a:p>
            <a:r>
              <a:rPr lang="en-US" dirty="0">
                <a:solidFill>
                  <a:srgbClr val="FF0000"/>
                </a:solidFill>
              </a:rPr>
              <a:t>March 23 - $20.30</a:t>
            </a:r>
          </a:p>
        </p:txBody>
      </p:sp>
      <p:sp>
        <p:nvSpPr>
          <p:cNvPr id="16" name="TextBox 15">
            <a:extLst>
              <a:ext uri="{FF2B5EF4-FFF2-40B4-BE49-F238E27FC236}">
                <a16:creationId xmlns:a16="http://schemas.microsoft.com/office/drawing/2014/main" xmlns="" id="{55620ED0-ECEC-6B41-B7FC-35BB4740B68F}"/>
              </a:ext>
            </a:extLst>
          </p:cNvPr>
          <p:cNvSpPr txBox="1"/>
          <p:nvPr/>
        </p:nvSpPr>
        <p:spPr>
          <a:xfrm>
            <a:off x="6940633" y="1955764"/>
            <a:ext cx="1901957" cy="369332"/>
          </a:xfrm>
          <a:prstGeom prst="rect">
            <a:avLst/>
          </a:prstGeom>
          <a:noFill/>
        </p:spPr>
        <p:txBody>
          <a:bodyPr wrap="square" rtlCol="0">
            <a:spAutoFit/>
          </a:bodyPr>
          <a:lstStyle/>
          <a:p>
            <a:r>
              <a:rPr lang="en-US" dirty="0">
                <a:solidFill>
                  <a:srgbClr val="FF0000"/>
                </a:solidFill>
              </a:rPr>
              <a:t>June 9 - $33.52</a:t>
            </a:r>
          </a:p>
        </p:txBody>
      </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xmlns="" id="{117679D0-08F9-794F-BC72-26A7112C3513}"/>
                  </a:ext>
                </a:extLst>
              </p14:cNvPr>
              <p14:cNvContentPartPr/>
              <p14:nvPr/>
            </p14:nvContentPartPr>
            <p14:xfrm>
              <a:off x="8170039" y="2290444"/>
              <a:ext cx="294840" cy="108720"/>
            </p14:xfrm>
          </p:contentPart>
        </mc:Choice>
        <mc:Fallback xmlns="">
          <p:pic>
            <p:nvPicPr>
              <p:cNvPr id="17" name="Ink 16">
                <a:extLst>
                  <a:ext uri="{FF2B5EF4-FFF2-40B4-BE49-F238E27FC236}">
                    <a16:creationId xmlns:a16="http://schemas.microsoft.com/office/drawing/2014/main" id="{117679D0-08F9-794F-BC72-26A7112C3513}"/>
                  </a:ext>
                </a:extLst>
              </p:cNvPr>
              <p:cNvPicPr/>
              <p:nvPr/>
            </p:nvPicPr>
            <p:blipFill>
              <a:blip r:embed="rId10"/>
              <a:stretch>
                <a:fillRect/>
              </a:stretch>
            </p:blipFill>
            <p:spPr>
              <a:xfrm>
                <a:off x="8161399" y="2281444"/>
                <a:ext cx="312480" cy="126360"/>
              </a:xfrm>
              <a:prstGeom prst="rect">
                <a:avLst/>
              </a:prstGeom>
            </p:spPr>
          </p:pic>
        </mc:Fallback>
      </mc:AlternateContent>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8030017" y="404514"/>
            <a:ext cx="3963200" cy="1834189"/>
          </a:xfrm>
        </p:spPr>
        <p:txBody>
          <a:bodyPr/>
          <a:lstStyle/>
          <a:p>
            <a:r>
              <a:rPr lang="en-US" dirty="0"/>
              <a:t>Comparative Analysis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8030016" y="2230820"/>
            <a:ext cx="3563693" cy="3657600"/>
          </a:xfrm>
        </p:spPr>
        <p:txBody>
          <a:bodyPr>
            <a:normAutofit/>
          </a:bodyPr>
          <a:lstStyle/>
          <a:p>
            <a:r>
              <a:rPr lang="en-CA" dirty="0"/>
              <a:t>The Custom Portfolio has the highest variations in returns </a:t>
            </a:r>
          </a:p>
          <a:p>
            <a:r>
              <a:rPr lang="en-CA" dirty="0"/>
              <a:t>FINX and Custom portfolio outperformed the benchmark S&amp;P 500.</a:t>
            </a:r>
          </a:p>
          <a:p>
            <a:r>
              <a:rPr lang="en-CA" dirty="0"/>
              <a:t>Custom portfolio has more risk than FINX and S&amp;P 500</a:t>
            </a:r>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872" t="1890" r="5127" b="2396"/>
          <a:stretch/>
        </p:blipFill>
        <p:spPr>
          <a:xfrm>
            <a:off x="389044" y="404514"/>
            <a:ext cx="7241463"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61504" y="276984"/>
            <a:ext cx="8251237" cy="573989"/>
          </a:xfrm>
        </p:spPr>
        <p:txBody>
          <a:bodyPr/>
          <a:lstStyle/>
          <a:p>
            <a:r>
              <a:rPr lang="en-US" dirty="0"/>
              <a:t>Risk Analysis</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61504" y="750338"/>
            <a:ext cx="7005951" cy="407670"/>
          </a:xfrm>
        </p:spPr>
        <p:txBody>
          <a:bodyPr/>
          <a:lstStyle/>
          <a:p>
            <a:r>
              <a:rPr lang="en-US" dirty="0"/>
              <a:t>Sharpe Ratios &amp; Rolling 21-day STD</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2737301" y="4485422"/>
            <a:ext cx="9141942" cy="2016339"/>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385" t="3069" r="5960"/>
          <a:stretch/>
        </p:blipFill>
        <p:spPr>
          <a:xfrm>
            <a:off x="370201" y="1631362"/>
            <a:ext cx="5715000" cy="2280607"/>
          </a:xfrm>
          <a:prstGeom prst="rect">
            <a:avLst/>
          </a:prstGeom>
        </p:spPr>
      </p:pic>
      <p:pic>
        <p:nvPicPr>
          <p:cNvPr id="7" name="Picture 6" descr="A close up of a map&#10;&#10;Description automatically generated">
            <a:extLst>
              <a:ext uri="{FF2B5EF4-FFF2-40B4-BE49-F238E27FC236}">
                <a16:creationId xmlns:a16="http://schemas.microsoft.com/office/drawing/2014/main" xmlns="" id="{5AE6DA8F-D3E8-4543-8006-DD35E7AFC68C}"/>
              </a:ext>
            </a:extLst>
          </p:cNvPr>
          <p:cNvPicPr>
            <a:picLocks noChangeAspect="1"/>
          </p:cNvPicPr>
          <p:nvPr/>
        </p:nvPicPr>
        <p:blipFill>
          <a:blip r:embed="rId5"/>
          <a:stretch>
            <a:fillRect/>
          </a:stretch>
        </p:blipFill>
        <p:spPr>
          <a:xfrm>
            <a:off x="6314934" y="2372578"/>
            <a:ext cx="5564309" cy="273729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5534194-745D-4888-BF16-6C09F65EA484}"/>
              </a:ext>
            </a:extLst>
          </p:cNvPr>
          <p:cNvSpPr>
            <a:spLocks noGrp="1"/>
          </p:cNvSpPr>
          <p:nvPr>
            <p:ph type="title"/>
          </p:nvPr>
        </p:nvSpPr>
        <p:spPr/>
        <p:txBody>
          <a:bodyPr anchor="ctr"/>
          <a:lstStyle/>
          <a:p>
            <a:pPr algn="ctr"/>
            <a:r>
              <a:rPr lang="en-US" dirty="0"/>
              <a:t>10-year performance forecast</a:t>
            </a:r>
          </a:p>
        </p:txBody>
      </p:sp>
      <p:sp>
        <p:nvSpPr>
          <p:cNvPr id="4" name="Text Placeholder 3">
            <a:extLst>
              <a:ext uri="{FF2B5EF4-FFF2-40B4-BE49-F238E27FC236}">
                <a16:creationId xmlns:a16="http://schemas.microsoft.com/office/drawing/2014/main" xmlns="" id="{CC409A73-2FDB-4725-9558-77B4ACF929B3}"/>
              </a:ext>
            </a:extLst>
          </p:cNvPr>
          <p:cNvSpPr>
            <a:spLocks noGrp="1"/>
          </p:cNvSpPr>
          <p:nvPr>
            <p:ph type="body" idx="1"/>
          </p:nvPr>
        </p:nvSpPr>
        <p:spPr>
          <a:xfrm>
            <a:off x="6396579" y="1847850"/>
            <a:ext cx="5157787" cy="494506"/>
          </a:xfrm>
        </p:spPr>
        <p:txBody>
          <a:bodyPr>
            <a:normAutofit fontScale="92500" lnSpcReduction="10000"/>
          </a:bodyPr>
          <a:lstStyle/>
          <a:p>
            <a:pPr algn="ctr"/>
            <a:r>
              <a:rPr lang="en-US" dirty="0"/>
              <a:t>COMPARISON POINT 1</a:t>
            </a:r>
          </a:p>
        </p:txBody>
      </p:sp>
      <p:sp>
        <p:nvSpPr>
          <p:cNvPr id="8" name="Slide Number Placeholder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xmlns=""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xmlns=""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xmlns=""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xmlns=""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xmlns=""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xmlns=""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xmlns=""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xmlns=""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xmlns=""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xmlns=""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xmlns=""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xmlns=""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xmlns="" id="{8E363825-4A89-2D4F-B930-75C80C916616}"/>
              </a:ext>
            </a:extLst>
          </p:cNvPr>
          <p:cNvSpPr>
            <a:spLocks noGrp="1"/>
          </p:cNvSpPr>
          <p:nvPr>
            <p:ph sz="half" idx="2"/>
          </p:nvPr>
        </p:nvSpPr>
        <p:spPr>
          <a:xfrm>
            <a:off x="6534805" y="2342356"/>
            <a:ext cx="5157787" cy="3684588"/>
          </a:xfrm>
        </p:spPr>
        <p:txBody>
          <a:bodyPr/>
          <a:lstStyle/>
          <a:p>
            <a:endParaRPr lang="en-US" dirty="0"/>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xmlns=""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xmlns="" id="{84970DCE-964B-4562-9633-71BA6A4DCB65}"/>
              </a:ext>
              <a:ext uri="{C183D7F6-B498-43B3-948B-1728B52AA6E4}">
                <adec:decorative xmlns:adec="http://schemas.microsoft.com/office/drawing/2017/decorative" xmlns="" val="1"/>
              </a:ext>
            </a:extLst>
          </p:cNvPr>
          <p:cNvSpPr/>
          <p:nvPr/>
        </p:nvSpPr>
        <p:spPr>
          <a:xfrm>
            <a:off x="0" y="413305"/>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3C1F0EB8-D260-4FB6-ACF6-6E86B9A02919}"/>
              </a:ext>
              <a:ext uri="{C183D7F6-B498-43B3-948B-1728B52AA6E4}">
                <adec:decorative xmlns:adec="http://schemas.microsoft.com/office/drawing/2017/decorative" xmlns="" val="1"/>
              </a:ext>
            </a:extLst>
          </p:cNvPr>
          <p:cNvSpPr/>
          <p:nvPr/>
        </p:nvSpPr>
        <p:spPr>
          <a:xfrm>
            <a:off x="309966" y="413306"/>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E70920C0-10F4-4ECD-BDF3-CE993B7C8C82}"/>
              </a:ext>
            </a:extLst>
          </p:cNvPr>
          <p:cNvSpPr>
            <a:spLocks noGrp="1"/>
          </p:cNvSpPr>
          <p:nvPr>
            <p:ph type="title"/>
          </p:nvPr>
        </p:nvSpPr>
        <p:spPr>
          <a:xfrm>
            <a:off x="309965" y="981905"/>
            <a:ext cx="7037615" cy="2254052"/>
          </a:xfrm>
        </p:spPr>
        <p:txBody>
          <a:bodyPr>
            <a:normAutofit/>
          </a:bodyPr>
          <a:lstStyle/>
          <a:p>
            <a:pPr algn="l">
              <a:lnSpc>
                <a:spcPct val="80000"/>
              </a:lnSpc>
              <a:defRPr sz="10000">
                <a:solidFill>
                  <a:srgbClr val="3A3B39"/>
                </a:solidFill>
                <a:latin typeface="Bebas"/>
                <a:ea typeface="Bebas"/>
                <a:cs typeface="Bebas"/>
                <a:sym typeface="Bebas"/>
              </a:defRPr>
            </a:pPr>
            <a:r>
              <a:rPr lang="en-US" sz="2000" b="1" dirty="0">
                <a:solidFill>
                  <a:schemeClr val="bg1"/>
                </a:solidFill>
                <a:latin typeface="Calibri" panose="020F0502020204030204" pitchFamily="34" charset="0"/>
                <a:cs typeface="Calibri" panose="020F0502020204030204" pitchFamily="34" charset="0"/>
              </a:rPr>
              <a:t>Actions to take before the next </a:t>
            </a:r>
            <a:r>
              <a:rPr lang="en-US" sz="2000" b="1" dirty="0" smtClean="0">
                <a:solidFill>
                  <a:schemeClr val="bg1"/>
                </a:solidFill>
                <a:latin typeface="Calibri" panose="020F0502020204030204" pitchFamily="34" charset="0"/>
                <a:cs typeface="Calibri" panose="020F0502020204030204" pitchFamily="34" charset="0"/>
              </a:rPr>
              <a:t>crash</a:t>
            </a:r>
            <a:br>
              <a:rPr lang="en-US" sz="2000" b="1" dirty="0" smtClean="0">
                <a:solidFill>
                  <a:schemeClr val="bg1"/>
                </a:solidFill>
                <a:latin typeface="Calibri" panose="020F0502020204030204" pitchFamily="34" charset="0"/>
                <a:cs typeface="Calibri" panose="020F0502020204030204" pitchFamily="34" charset="0"/>
              </a:rPr>
            </a:br>
            <a:r>
              <a:rPr lang="en-US" sz="2000" b="1" dirty="0" smtClean="0">
                <a:solidFill>
                  <a:schemeClr val="bg1"/>
                </a:solidFill>
                <a:latin typeface="Calibri" panose="020F0502020204030204" pitchFamily="34" charset="0"/>
                <a:cs typeface="Calibri" panose="020F0502020204030204" pitchFamily="34" charset="0"/>
              </a:rPr>
              <a:t> </a:t>
            </a:r>
            <a:r>
              <a:rPr lang="en-US" sz="1800" dirty="0" smtClean="0">
                <a:solidFill>
                  <a:schemeClr val="bg1"/>
                </a:solidFill>
                <a:latin typeface="Calibri" panose="020F0502020204030204" pitchFamily="34" charset="0"/>
                <a:cs typeface="Calibri" panose="020F0502020204030204" pitchFamily="34" charset="0"/>
              </a:rPr>
              <a:t>1</a:t>
            </a:r>
            <a:r>
              <a:rPr lang="en-US" sz="1800" dirty="0">
                <a:solidFill>
                  <a:schemeClr val="bg1"/>
                </a:solidFill>
                <a:latin typeface="Calibri" panose="020F0502020204030204" pitchFamily="34" charset="0"/>
                <a:cs typeface="Calibri" panose="020F0502020204030204" pitchFamily="34" charset="0"/>
              </a:rPr>
              <a:t>. Emergency Savings </a:t>
            </a:r>
            <a:br>
              <a:rPr lang="en-US" sz="1800" dirty="0">
                <a:solidFill>
                  <a:schemeClr val="bg1"/>
                </a:solidFill>
                <a:latin typeface="Calibri" panose="020F0502020204030204" pitchFamily="34" charset="0"/>
                <a:cs typeface="Calibri" panose="020F0502020204030204" pitchFamily="34" charset="0"/>
              </a:rPr>
            </a:br>
            <a:r>
              <a:rPr lang="en-US" sz="1800" dirty="0" smtClean="0">
                <a:solidFill>
                  <a:schemeClr val="bg1"/>
                </a:solidFill>
                <a:latin typeface="Calibri" panose="020F0502020204030204" pitchFamily="34" charset="0"/>
                <a:cs typeface="Calibri" panose="020F0502020204030204" pitchFamily="34" charset="0"/>
              </a:rPr>
              <a:t> 2</a:t>
            </a:r>
            <a:r>
              <a:rPr lang="en-US" sz="1800" dirty="0">
                <a:solidFill>
                  <a:schemeClr val="bg1"/>
                </a:solidFill>
                <a:latin typeface="Calibri" panose="020F0502020204030204" pitchFamily="34" charset="0"/>
                <a:cs typeface="Calibri" panose="020F0502020204030204" pitchFamily="34" charset="0"/>
              </a:rPr>
              <a:t>. Expected Expenses </a:t>
            </a:r>
            <a:br>
              <a:rPr lang="en-US" sz="1800" dirty="0">
                <a:solidFill>
                  <a:schemeClr val="bg1"/>
                </a:solidFill>
                <a:latin typeface="Calibri" panose="020F0502020204030204" pitchFamily="34" charset="0"/>
                <a:cs typeface="Calibri" panose="020F0502020204030204" pitchFamily="34" charset="0"/>
              </a:rPr>
            </a:br>
            <a:r>
              <a:rPr lang="en-US" sz="1800" dirty="0" smtClean="0">
                <a:solidFill>
                  <a:schemeClr val="bg1"/>
                </a:solidFill>
                <a:latin typeface="Calibri" panose="020F0502020204030204" pitchFamily="34" charset="0"/>
                <a:cs typeface="Calibri" panose="020F0502020204030204" pitchFamily="34" charset="0"/>
              </a:rPr>
              <a:t> 3</a:t>
            </a:r>
            <a:r>
              <a:rPr lang="en-US" sz="1800" dirty="0">
                <a:solidFill>
                  <a:schemeClr val="bg1"/>
                </a:solidFill>
                <a:latin typeface="Calibri" panose="020F0502020204030204" pitchFamily="34" charset="0"/>
                <a:cs typeface="Calibri" panose="020F0502020204030204" pitchFamily="34" charset="0"/>
              </a:rPr>
              <a:t>. Investing to profit from the next </a:t>
            </a:r>
            <a:r>
              <a:rPr lang="en-US" sz="1800" dirty="0" smtClean="0">
                <a:solidFill>
                  <a:schemeClr val="bg1"/>
                </a:solidFill>
                <a:latin typeface="Calibri" panose="020F0502020204030204" pitchFamily="34" charset="0"/>
                <a:cs typeface="Calibri" panose="020F0502020204030204" pitchFamily="34" charset="0"/>
              </a:rPr>
              <a:t>crash</a:t>
            </a:r>
            <a:br>
              <a:rPr lang="en-US" sz="1800" dirty="0" smtClean="0">
                <a:solidFill>
                  <a:schemeClr val="bg1"/>
                </a:solidFill>
                <a:latin typeface="Calibri" panose="020F0502020204030204" pitchFamily="34" charset="0"/>
                <a:cs typeface="Calibri" panose="020F0502020204030204" pitchFamily="34" charset="0"/>
              </a:rPr>
            </a:br>
            <a:r>
              <a:rPr lang="en-US" sz="1800" dirty="0" smtClean="0">
                <a:solidFill>
                  <a:schemeClr val="bg1"/>
                </a:solidFill>
                <a:latin typeface="Calibri" panose="020F0502020204030204" pitchFamily="34" charset="0"/>
                <a:cs typeface="Calibri" panose="020F0502020204030204" pitchFamily="34" charset="0"/>
              </a:rPr>
              <a:t>    </a:t>
            </a:r>
            <a:br>
              <a:rPr lang="en-US" sz="1800" dirty="0" smtClean="0">
                <a:solidFill>
                  <a:schemeClr val="bg1"/>
                </a:solidFill>
                <a:latin typeface="Calibri" panose="020F0502020204030204" pitchFamily="34" charset="0"/>
                <a:cs typeface="Calibri" panose="020F0502020204030204" pitchFamily="34" charset="0"/>
              </a:rPr>
            </a:br>
            <a:r>
              <a:rPr lang="en-US" sz="2000" b="1" dirty="0" smtClean="0">
                <a:solidFill>
                  <a:schemeClr val="bg1"/>
                </a:solidFill>
                <a:latin typeface="Calibri" panose="020F0502020204030204" pitchFamily="34" charset="0"/>
                <a:cs typeface="Calibri" panose="020F0502020204030204" pitchFamily="34" charset="0"/>
              </a:rPr>
              <a:t>Historical Market performance</a:t>
            </a:r>
            <a:br>
              <a:rPr lang="en-US" sz="2000" b="1" dirty="0" smtClean="0">
                <a:solidFill>
                  <a:schemeClr val="bg1"/>
                </a:solidFill>
                <a:latin typeface="Calibri" panose="020F0502020204030204" pitchFamily="34" charset="0"/>
                <a:cs typeface="Calibri" panose="020F0502020204030204" pitchFamily="34" charset="0"/>
              </a:rPr>
            </a:br>
            <a:r>
              <a:rPr lang="en-US" sz="1800" dirty="0" smtClean="0">
                <a:solidFill>
                  <a:schemeClr val="bg1"/>
                </a:solidFill>
                <a:latin typeface="Calibri" panose="020F0502020204030204" pitchFamily="34" charset="0"/>
                <a:cs typeface="Calibri" panose="020F0502020204030204" pitchFamily="34" charset="0"/>
              </a:rPr>
              <a:t>  1. stocks fall 10% from a recent high every 1-2 years</a:t>
            </a:r>
            <a:br>
              <a:rPr lang="en-US" sz="1800" dirty="0" smtClean="0">
                <a:solidFill>
                  <a:schemeClr val="bg1"/>
                </a:solidFill>
                <a:latin typeface="Calibri" panose="020F0502020204030204" pitchFamily="34" charset="0"/>
                <a:cs typeface="Calibri" panose="020F0502020204030204" pitchFamily="34" charset="0"/>
              </a:rPr>
            </a:br>
            <a:r>
              <a:rPr lang="en-US" sz="1800" dirty="0" smtClean="0">
                <a:solidFill>
                  <a:schemeClr val="bg1"/>
                </a:solidFill>
                <a:latin typeface="Calibri" panose="020F0502020204030204" pitchFamily="34" charset="0"/>
                <a:cs typeface="Calibri" panose="020F0502020204030204" pitchFamily="34" charset="0"/>
              </a:rPr>
              <a:t>  2. </a:t>
            </a:r>
            <a:r>
              <a:rPr lang="en-US" sz="1800" dirty="0" smtClean="0">
                <a:solidFill>
                  <a:schemeClr val="bg1"/>
                </a:solidFill>
                <a:latin typeface="Calibri" panose="020F0502020204030204" pitchFamily="34" charset="0"/>
                <a:cs typeface="Calibri" panose="020F0502020204030204" pitchFamily="34" charset="0"/>
              </a:rPr>
              <a:t>stocks </a:t>
            </a:r>
            <a:r>
              <a:rPr lang="en-US" sz="1800" dirty="0">
                <a:solidFill>
                  <a:schemeClr val="bg1"/>
                </a:solidFill>
                <a:latin typeface="Calibri" panose="020F0502020204030204" pitchFamily="34" charset="0"/>
                <a:cs typeface="Calibri" panose="020F0502020204030204" pitchFamily="34" charset="0"/>
              </a:rPr>
              <a:t>fall </a:t>
            </a:r>
            <a:r>
              <a:rPr lang="en-US" sz="1800" dirty="0" smtClean="0">
                <a:solidFill>
                  <a:schemeClr val="bg1"/>
                </a:solidFill>
                <a:latin typeface="Calibri" panose="020F0502020204030204" pitchFamily="34" charset="0"/>
                <a:cs typeface="Calibri" panose="020F0502020204030204" pitchFamily="34" charset="0"/>
              </a:rPr>
              <a:t>20</a:t>
            </a:r>
            <a:r>
              <a:rPr lang="en-US" sz="1800" dirty="0">
                <a:solidFill>
                  <a:schemeClr val="bg1"/>
                </a:solidFill>
                <a:latin typeface="Calibri" panose="020F0502020204030204" pitchFamily="34" charset="0"/>
                <a:cs typeface="Calibri" panose="020F0502020204030204" pitchFamily="34" charset="0"/>
              </a:rPr>
              <a:t>% from a recent high every </a:t>
            </a:r>
            <a:r>
              <a:rPr lang="en-US" sz="1800" dirty="0" smtClean="0">
                <a:solidFill>
                  <a:schemeClr val="bg1"/>
                </a:solidFill>
                <a:latin typeface="Calibri" panose="020F0502020204030204" pitchFamily="34" charset="0"/>
                <a:cs typeface="Calibri" panose="020F0502020204030204" pitchFamily="34" charset="0"/>
              </a:rPr>
              <a:t>5-7 years</a:t>
            </a:r>
            <a:br>
              <a:rPr lang="en-US" sz="1800" dirty="0" smtClean="0">
                <a:solidFill>
                  <a:schemeClr val="bg1"/>
                </a:solidFill>
                <a:latin typeface="Calibri" panose="020F0502020204030204" pitchFamily="34" charset="0"/>
                <a:cs typeface="Calibri" panose="020F0502020204030204" pitchFamily="34" charset="0"/>
              </a:rPr>
            </a:br>
            <a:r>
              <a:rPr lang="en-US" sz="1800" dirty="0" smtClean="0">
                <a:solidFill>
                  <a:schemeClr val="bg1"/>
                </a:solidFill>
                <a:latin typeface="Calibri" panose="020F0502020204030204" pitchFamily="34" charset="0"/>
                <a:cs typeface="Calibri" panose="020F0502020204030204" pitchFamily="34" charset="0"/>
              </a:rPr>
              <a:t>  3. stocks falling MORE than 20% has happened only 6 times</a:t>
            </a:r>
            <a:endParaRPr lang="en-US" sz="1800" dirty="0">
              <a:solidFill>
                <a:schemeClr val="bg1"/>
              </a:solidFill>
              <a:latin typeface="+mn-lt"/>
            </a:endParaRPr>
          </a:p>
        </p:txBody>
      </p:sp>
      <p:sp>
        <p:nvSpPr>
          <p:cNvPr id="7" name="TextBox 6">
            <a:extLst>
              <a:ext uri="{FF2B5EF4-FFF2-40B4-BE49-F238E27FC236}">
                <a16:creationId xmlns:a16="http://schemas.microsoft.com/office/drawing/2014/main" xmlns=""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3"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Sources</a:t>
            </a:r>
          </a:p>
        </p:txBody>
      </p:sp>
      <p:sp>
        <p:nvSpPr>
          <p:cNvPr id="2" name="TextBox 1">
            <a:extLst>
              <a:ext uri="{FF2B5EF4-FFF2-40B4-BE49-F238E27FC236}">
                <a16:creationId xmlns:a16="http://schemas.microsoft.com/office/drawing/2014/main" xmlns="" id="{0C2A3799-24E1-9E46-AFDE-E757C1440110}"/>
              </a:ext>
            </a:extLst>
          </p:cNvPr>
          <p:cNvSpPr txBox="1"/>
          <p:nvPr/>
        </p:nvSpPr>
        <p:spPr>
          <a:xfrm>
            <a:off x="1096767" y="1643402"/>
            <a:ext cx="9998461" cy="4493538"/>
          </a:xfrm>
          <a:prstGeom prst="rect">
            <a:avLst/>
          </a:prstGeom>
          <a:noFill/>
        </p:spPr>
        <p:txBody>
          <a:bodyPr wrap="square" rtlCol="0">
            <a:spAutoFit/>
          </a:bodyPr>
          <a:lstStyle/>
          <a:p>
            <a:r>
              <a:rPr lang="en-CA" sz="1100" dirty="0">
                <a:solidFill>
                  <a:schemeClr val="bg1"/>
                </a:solidFill>
              </a:rPr>
              <a:t>https://</a:t>
            </a:r>
            <a:r>
              <a:rPr lang="en-CA" sz="1100" dirty="0" err="1">
                <a:solidFill>
                  <a:schemeClr val="bg1"/>
                </a:solidFill>
              </a:rPr>
              <a:t>www.spglobal.com</a:t>
            </a:r>
            <a:r>
              <a:rPr lang="en-CA" sz="1100" dirty="0">
                <a:solidFill>
                  <a:schemeClr val="bg1"/>
                </a:solidFill>
              </a:rPr>
              <a:t>/ratings/</a:t>
            </a:r>
            <a:r>
              <a:rPr lang="en-CA" sz="1100" dirty="0" err="1">
                <a:solidFill>
                  <a:schemeClr val="bg1"/>
                </a:solidFill>
              </a:rPr>
              <a:t>en</a:t>
            </a:r>
            <a:r>
              <a:rPr lang="en-CA" sz="1100" dirty="0">
                <a:solidFill>
                  <a:schemeClr val="bg1"/>
                </a:solidFill>
              </a:rPr>
              <a:t>/research/articles/200316-pharma-industry-only-moderately-affected-while-helping-mitigate-covid-19-pandemic-impact-11391384</a:t>
            </a:r>
          </a:p>
          <a:p>
            <a:r>
              <a:rPr lang="en-CA" sz="1100" dirty="0">
                <a:solidFill>
                  <a:schemeClr val="bg1"/>
                </a:solidFill>
              </a:rPr>
              <a:t>https://</a:t>
            </a:r>
            <a:r>
              <a:rPr lang="en-CA" sz="1100" dirty="0" err="1">
                <a:solidFill>
                  <a:schemeClr val="bg1"/>
                </a:solidFill>
              </a:rPr>
              <a:t>www.accenture.com</a:t>
            </a:r>
            <a:r>
              <a:rPr lang="en-CA" sz="1100" dirty="0">
                <a:solidFill>
                  <a:schemeClr val="bg1"/>
                </a:solidFill>
              </a:rPr>
              <a:t>/ca-</a:t>
            </a:r>
            <a:r>
              <a:rPr lang="en-CA" sz="1100" dirty="0" err="1">
                <a:solidFill>
                  <a:schemeClr val="bg1"/>
                </a:solidFill>
              </a:rPr>
              <a:t>en</a:t>
            </a:r>
            <a:r>
              <a:rPr lang="en-CA" sz="1100" dirty="0">
                <a:solidFill>
                  <a:schemeClr val="bg1"/>
                </a:solidFill>
              </a:rPr>
              <a:t>/services/consulting/coronavirus-industry-impact</a:t>
            </a:r>
          </a:p>
          <a:p>
            <a:r>
              <a:rPr lang="en-CA" sz="1100" dirty="0">
                <a:solidFill>
                  <a:schemeClr val="bg1"/>
                </a:solidFill>
              </a:rPr>
              <a:t>https://fintech-</a:t>
            </a:r>
            <a:r>
              <a:rPr lang="en-CA" sz="1100" dirty="0" err="1">
                <a:solidFill>
                  <a:schemeClr val="bg1"/>
                </a:solidFill>
              </a:rPr>
              <a:t>bulletin.com</a:t>
            </a:r>
            <a:r>
              <a:rPr lang="en-CA" sz="1100" dirty="0">
                <a:solidFill>
                  <a:schemeClr val="bg1"/>
                </a:solidFill>
              </a:rPr>
              <a:t>/the-impact-of-covid-19-on-different-fintech-sectors/</a:t>
            </a:r>
          </a:p>
          <a:p>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chunkamui</a:t>
            </a:r>
            <a:r>
              <a:rPr lang="en-CA" sz="1100" dirty="0">
                <a:solidFill>
                  <a:schemeClr val="bg1"/>
                </a:solidFill>
              </a:rPr>
              <a:t>/2020/05/07/5-ways-our-coronavirus-recovery-strategies-might-make-or-break-the-future-part-1/#1f82c7c212b4</a:t>
            </a:r>
          </a:p>
          <a:p>
            <a:r>
              <a:rPr lang="en-CA" sz="1100" dirty="0">
                <a:solidFill>
                  <a:schemeClr val="bg1"/>
                </a:solidFill>
              </a:rPr>
              <a:t>https://</a:t>
            </a:r>
            <a:r>
              <a:rPr lang="en-CA" sz="1100" dirty="0" err="1">
                <a:solidFill>
                  <a:schemeClr val="bg1"/>
                </a:solidFill>
              </a:rPr>
              <a:t>www.bbc.com</a:t>
            </a:r>
            <a:r>
              <a:rPr lang="en-CA" sz="1100" dirty="0">
                <a:solidFill>
                  <a:schemeClr val="bg1"/>
                </a:solidFill>
              </a:rPr>
              <a:t>/news/science-environment-52775386</a:t>
            </a:r>
          </a:p>
          <a:p>
            <a:r>
              <a:rPr lang="en-CA" sz="1100" dirty="0">
                <a:solidFill>
                  <a:schemeClr val="bg1"/>
                </a:solidFill>
              </a:rPr>
              <a:t>https://</a:t>
            </a:r>
            <a:r>
              <a:rPr lang="en-CA" sz="1100" dirty="0" err="1">
                <a:solidFill>
                  <a:schemeClr val="bg1"/>
                </a:solidFill>
              </a:rPr>
              <a:t>www.fool.com</a:t>
            </a:r>
            <a:r>
              <a:rPr lang="en-CA" sz="1100" dirty="0">
                <a:solidFill>
                  <a:schemeClr val="bg1"/>
                </a:solidFill>
              </a:rPr>
              <a:t>/investing/2020/06/06/yes-another-stock-market-crash-is-coming-how-to-</a:t>
            </a:r>
            <a:r>
              <a:rPr lang="en-CA" sz="1100" dirty="0" err="1">
                <a:solidFill>
                  <a:schemeClr val="bg1"/>
                </a:solidFill>
              </a:rPr>
              <a:t>be.aspx</a:t>
            </a:r>
            <a:endParaRPr lang="en-CA" sz="1100" dirty="0">
              <a:solidFill>
                <a:schemeClr val="bg1"/>
              </a:solidFill>
            </a:endParaRPr>
          </a:p>
          <a:p>
            <a:r>
              <a:rPr lang="en-CA" sz="1100" dirty="0">
                <a:solidFill>
                  <a:schemeClr val="bg1"/>
                </a:solidFill>
              </a:rPr>
              <a:t>https://</a:t>
            </a:r>
            <a:r>
              <a:rPr lang="en-CA" sz="1100" dirty="0" err="1">
                <a:solidFill>
                  <a:schemeClr val="bg1"/>
                </a:solidFill>
              </a:rPr>
              <a:t>finance.yahoo.com</a:t>
            </a:r>
            <a:r>
              <a:rPr lang="en-CA" sz="1100" dirty="0">
                <a:solidFill>
                  <a:schemeClr val="bg1"/>
                </a:solidFill>
              </a:rPr>
              <a:t>/news/where-p-500-2030-heres-193118911.html</a:t>
            </a:r>
          </a:p>
          <a:p>
            <a:r>
              <a:rPr lang="en-CA" sz="1100" dirty="0">
                <a:solidFill>
                  <a:schemeClr val="bg1"/>
                </a:solidFill>
              </a:rPr>
              <a:t>https://</a:t>
            </a:r>
            <a:r>
              <a:rPr lang="en-CA" sz="1100" dirty="0" err="1">
                <a:solidFill>
                  <a:schemeClr val="bg1"/>
                </a:solidFill>
              </a:rPr>
              <a:t>www.investopedia.com</a:t>
            </a:r>
            <a:r>
              <a:rPr lang="en-CA" sz="1100" dirty="0">
                <a:solidFill>
                  <a:schemeClr val="bg1"/>
                </a:solidFill>
              </a:rPr>
              <a:t>/articles/personal-finance/022216/put-10000-sp-500-etf-and-wait-20-years.asp</a:t>
            </a:r>
          </a:p>
          <a:p>
            <a:r>
              <a:rPr lang="en-CA" sz="1100" dirty="0">
                <a:solidFill>
                  <a:schemeClr val="bg1"/>
                </a:solidFill>
              </a:rPr>
              <a:t>https://</a:t>
            </a:r>
            <a:r>
              <a:rPr lang="en-CA" sz="1100" dirty="0" err="1">
                <a:solidFill>
                  <a:schemeClr val="bg1"/>
                </a:solidFill>
              </a:rPr>
              <a:t>thefinancialbrand.com</a:t>
            </a:r>
            <a:r>
              <a:rPr lang="en-CA" sz="1100" dirty="0">
                <a:solidFill>
                  <a:schemeClr val="bg1"/>
                </a:solidFill>
              </a:rPr>
              <a:t>/96254/covid-19-impact-future-fintech-banking/</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gauravarena</a:t>
            </a:r>
            <a:r>
              <a:rPr lang="en-CA" sz="1100" dirty="0">
                <a:solidFill>
                  <a:schemeClr val="bg1"/>
                </a:solidFill>
              </a:rPr>
              <a:t>/canada-covid-19-impact-analysis</a:t>
            </a:r>
          </a:p>
          <a:p>
            <a:r>
              <a:rPr lang="en-CA" sz="1100" dirty="0">
                <a:solidFill>
                  <a:schemeClr val="bg1"/>
                </a:solidFill>
              </a:rPr>
              <a:t>https://</a:t>
            </a:r>
            <a:r>
              <a:rPr lang="en-CA" sz="1100" dirty="0" err="1">
                <a:solidFill>
                  <a:schemeClr val="bg1"/>
                </a:solidFill>
              </a:rPr>
              <a:t>www.pwc.com</a:t>
            </a:r>
            <a:r>
              <a:rPr lang="en-CA" sz="1100" dirty="0">
                <a:solidFill>
                  <a:schemeClr val="bg1"/>
                </a:solidFill>
              </a:rPr>
              <a:t>/us/</a:t>
            </a:r>
            <a:r>
              <a:rPr lang="en-CA" sz="1100" dirty="0" err="1">
                <a:solidFill>
                  <a:schemeClr val="bg1"/>
                </a:solidFill>
              </a:rPr>
              <a:t>en</a:t>
            </a:r>
            <a:r>
              <a:rPr lang="en-CA" sz="1100" dirty="0">
                <a:solidFill>
                  <a:schemeClr val="bg1"/>
                </a:solidFill>
              </a:rPr>
              <a:t>/library/covid-19/coronavirus-technology-</a:t>
            </a:r>
            <a:r>
              <a:rPr lang="en-CA" sz="1100" dirty="0" err="1">
                <a:solidFill>
                  <a:schemeClr val="bg1"/>
                </a:solidFill>
              </a:rPr>
              <a:t>impact.html</a:t>
            </a:r>
            <a:endParaRPr lang="en-CA" sz="1100" dirty="0">
              <a:solidFill>
                <a:schemeClr val="bg1"/>
              </a:solidFill>
            </a:endParaRP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/articles/covid-19/understanding-covid-19-s-impact-on-the-technology-sector-.html</a:t>
            </a:r>
          </a:p>
          <a:p>
            <a:r>
              <a:rPr lang="en-CA" sz="1100" dirty="0">
                <a:solidFill>
                  <a:schemeClr val="bg1"/>
                </a:solidFill>
              </a:rPr>
              <a:t>https://</a:t>
            </a:r>
            <a:r>
              <a:rPr lang="en-CA" sz="1100" dirty="0" err="1">
                <a:solidFill>
                  <a:schemeClr val="bg1"/>
                </a:solidFill>
              </a:rPr>
              <a:t>www.marketdataforecast.com</a:t>
            </a:r>
            <a:r>
              <a:rPr lang="en-CA" sz="1100" dirty="0">
                <a:solidFill>
                  <a:schemeClr val="bg1"/>
                </a:solidFill>
              </a:rPr>
              <a:t>/blog/impacts-of-covid19-on-information-technology-industry</a:t>
            </a:r>
          </a:p>
          <a:p>
            <a:r>
              <a:rPr lang="en-CA" sz="1100" dirty="0">
                <a:solidFill>
                  <a:schemeClr val="bg1"/>
                </a:solidFill>
              </a:rPr>
              <a:t>https://</a:t>
            </a:r>
            <a:r>
              <a:rPr lang="en-CA" sz="1100" dirty="0" err="1">
                <a:solidFill>
                  <a:schemeClr val="bg1"/>
                </a:solidFill>
              </a:rPr>
              <a:t>www.investmentexecutive.com</a:t>
            </a:r>
            <a:r>
              <a:rPr lang="en-CA" sz="1100" dirty="0">
                <a:solidFill>
                  <a:schemeClr val="bg1"/>
                </a:solidFill>
              </a:rPr>
              <a:t>/news/research-and-markets/the-financial-industry-will-be-fundamentally-transformed-by-covid-19/</a:t>
            </a:r>
          </a:p>
          <a:p>
            <a:r>
              <a:rPr lang="en-CA" sz="1100" dirty="0">
                <a:solidFill>
                  <a:schemeClr val="bg1"/>
                </a:solidFill>
              </a:rPr>
              <a:t>https://</a:t>
            </a:r>
            <a:r>
              <a:rPr lang="en-CA" sz="1100" dirty="0" err="1">
                <a:solidFill>
                  <a:schemeClr val="bg1"/>
                </a:solidFill>
              </a:rPr>
              <a:t>www.tcs.com</a:t>
            </a:r>
            <a:r>
              <a:rPr lang="en-CA" sz="1100" dirty="0">
                <a:solidFill>
                  <a:schemeClr val="bg1"/>
                </a:solidFill>
              </a:rPr>
              <a:t>/content/dam/</a:t>
            </a:r>
            <a:r>
              <a:rPr lang="en-CA" sz="1100" dirty="0" err="1">
                <a:solidFill>
                  <a:schemeClr val="bg1"/>
                </a:solidFill>
              </a:rPr>
              <a:t>tcs</a:t>
            </a:r>
            <a:r>
              <a:rPr lang="en-CA" sz="1100" dirty="0">
                <a:solidFill>
                  <a:schemeClr val="bg1"/>
                </a:solidFill>
              </a:rPr>
              <a:t>/pdf/Industries/Banking%20and%20Financial%20Services/COVID-19-Crisis-Implications-for-financial-services-industry.pdf</a:t>
            </a: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/articles/covid-19/covid-19-s-impact-on-banking---capital-market-institutions-.html</a:t>
            </a:r>
          </a:p>
          <a:p>
            <a:r>
              <a:rPr lang="en-CA" sz="1100" dirty="0">
                <a:solidFill>
                  <a:schemeClr val="bg1"/>
                </a:solidFill>
              </a:rPr>
              <a:t>https://</a:t>
            </a:r>
            <a:r>
              <a:rPr lang="en-CA" sz="1100" dirty="0" err="1">
                <a:solidFill>
                  <a:schemeClr val="bg1"/>
                </a:solidFill>
              </a:rPr>
              <a:t>www.cbinsights.com</a:t>
            </a:r>
            <a:r>
              <a:rPr lang="en-CA" sz="1100" dirty="0">
                <a:solidFill>
                  <a:schemeClr val="bg1"/>
                </a:solidFill>
              </a:rPr>
              <a:t>/research/fintech-</a:t>
            </a:r>
            <a:r>
              <a:rPr lang="en-CA" sz="1100" dirty="0" err="1">
                <a:solidFill>
                  <a:schemeClr val="bg1"/>
                </a:solidFill>
              </a:rPr>
              <a:t>covid</a:t>
            </a:r>
            <a:r>
              <a:rPr lang="en-CA" sz="1100" dirty="0">
                <a:solidFill>
                  <a:schemeClr val="bg1"/>
                </a:solidFill>
              </a:rPr>
              <a:t>-outlook/</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kittishane</a:t>
            </a:r>
            <a:r>
              <a:rPr lang="en-CA" sz="1100" dirty="0">
                <a:solidFill>
                  <a:schemeClr val="bg1"/>
                </a:solidFill>
              </a:rPr>
              <a:t>/covid-19-and-its-impact-on-business-in-each-sector</a:t>
            </a:r>
          </a:p>
          <a:p>
            <a:r>
              <a:rPr lang="en-CA" sz="1100" dirty="0">
                <a:solidFill>
                  <a:schemeClr val="bg1"/>
                </a:solidFill>
              </a:rPr>
              <a:t>https://</a:t>
            </a:r>
            <a:r>
              <a:rPr lang="en-CA" sz="1100" dirty="0" err="1">
                <a:solidFill>
                  <a:schemeClr val="bg1"/>
                </a:solidFill>
              </a:rPr>
              <a:t>www.ifc.org</a:t>
            </a:r>
            <a:r>
              <a:rPr lang="en-CA" sz="1100" dirty="0">
                <a:solidFill>
                  <a:schemeClr val="bg1"/>
                </a:solidFill>
              </a:rPr>
              <a:t>/</a:t>
            </a:r>
            <a:r>
              <a:rPr lang="en-CA" sz="1100" dirty="0" err="1">
                <a:solidFill>
                  <a:schemeClr val="bg1"/>
                </a:solidFill>
              </a:rPr>
              <a:t>wps</a:t>
            </a:r>
            <a:r>
              <a:rPr lang="en-CA" sz="1100" dirty="0">
                <a:solidFill>
                  <a:schemeClr val="bg1"/>
                </a:solidFill>
              </a:rPr>
              <a:t>/</a:t>
            </a:r>
            <a:r>
              <a:rPr lang="en-CA" sz="1100" dirty="0" err="1">
                <a:solidFill>
                  <a:schemeClr val="bg1"/>
                </a:solidFill>
              </a:rPr>
              <a:t>wcm</a:t>
            </a:r>
            <a:r>
              <a:rPr lang="en-CA" sz="1100" dirty="0">
                <a:solidFill>
                  <a:schemeClr val="bg1"/>
                </a:solidFill>
              </a:rPr>
              <a:t>/connect/1d490aec-4d57-4cbf-82b3-d6842eecd9b2/IFC-Covid19 Telecommunications_final_web_2.pdf?MOD=AJPERES&amp;CVID=n9nxogP</a:t>
            </a:r>
            <a:br>
              <a:rPr lang="en-CA" sz="1100" dirty="0">
                <a:solidFill>
                  <a:schemeClr val="bg1"/>
                </a:solidFill>
              </a:rPr>
            </a:br>
            <a:r>
              <a:rPr lang="en-CA" sz="1100" dirty="0">
                <a:solidFill>
                  <a:schemeClr val="bg1"/>
                </a:solidFill>
              </a:rPr>
              <a:t>https://</a:t>
            </a:r>
            <a:r>
              <a:rPr lang="en-CA" sz="1100" dirty="0" err="1">
                <a:solidFill>
                  <a:schemeClr val="bg1"/>
                </a:solidFill>
              </a:rPr>
              <a:t>www.fidelity.ca</a:t>
            </a:r>
            <a:r>
              <a:rPr lang="en-CA" sz="1100" dirty="0">
                <a:solidFill>
                  <a:schemeClr val="bg1"/>
                </a:solidFill>
              </a:rPr>
              <a:t>/</a:t>
            </a:r>
            <a:r>
              <a:rPr lang="en-CA" sz="1100" dirty="0" err="1">
                <a:solidFill>
                  <a:schemeClr val="bg1"/>
                </a:solidFill>
              </a:rPr>
              <a:t>fidca</a:t>
            </a:r>
            <a:r>
              <a:rPr lang="en-CA" sz="1100" dirty="0">
                <a:solidFill>
                  <a:schemeClr val="bg1"/>
                </a:solidFill>
              </a:rPr>
              <a:t>/</a:t>
            </a:r>
            <a:r>
              <a:rPr lang="en-CA" sz="1100" dirty="0" err="1">
                <a:solidFill>
                  <a:schemeClr val="bg1"/>
                </a:solidFill>
              </a:rPr>
              <a:t>en</a:t>
            </a:r>
            <a:r>
              <a:rPr lang="en-CA" sz="1100" dirty="0">
                <a:solidFill>
                  <a:schemeClr val="bg1"/>
                </a:solidFill>
              </a:rPr>
              <a:t>/products/</a:t>
            </a:r>
            <a:r>
              <a:rPr lang="en-CA" sz="1100" dirty="0" err="1">
                <a:solidFill>
                  <a:schemeClr val="bg1"/>
                </a:solidFill>
              </a:rPr>
              <a:t>fh</a:t>
            </a:r>
            <a:r>
              <a:rPr lang="en-CA" sz="1100" dirty="0">
                <a:solidFill>
                  <a:schemeClr val="bg1"/>
                </a:solidFill>
              </a:rPr>
              <a:t/>
            </a:r>
            <a:br>
              <a:rPr lang="en-CA" sz="1100" dirty="0">
                <a:solidFill>
                  <a:schemeClr val="bg1"/>
                </a:solidFill>
              </a:rPr>
            </a:br>
            <a:r>
              <a:rPr lang="en-CA" sz="1100" dirty="0">
                <a:solidFill>
                  <a:schemeClr val="bg1"/>
                </a:solidFill>
              </a:rPr>
              <a:t>https://</a:t>
            </a:r>
            <a:r>
              <a:rPr lang="en-CA" sz="1100" dirty="0" err="1">
                <a:solidFill>
                  <a:schemeClr val="bg1"/>
                </a:solidFill>
              </a:rPr>
              <a:t>globalnews.ca</a:t>
            </a:r>
            <a:r>
              <a:rPr lang="en-CA" sz="1100" dirty="0">
                <a:solidFill>
                  <a:schemeClr val="bg1"/>
                </a:solidFill>
              </a:rPr>
              <a:t>/news/6649509/coronavirus-gas-prices-</a:t>
            </a:r>
            <a:r>
              <a:rPr lang="en-CA" sz="1100" dirty="0" err="1">
                <a:solidFill>
                  <a:schemeClr val="bg1"/>
                </a:solidFill>
              </a:rPr>
              <a:t>canada</a:t>
            </a:r>
            <a:r>
              <a:rPr lang="en-CA" sz="1100" dirty="0">
                <a:solidFill>
                  <a:schemeClr val="bg1"/>
                </a:solidFill>
              </a:rPr>
              <a:t>/</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/investing/index/</a:t>
            </a:r>
            <a:r>
              <a:rPr lang="en-CA" sz="1100" dirty="0" err="1">
                <a:solidFill>
                  <a:schemeClr val="bg1"/>
                </a:solidFill>
              </a:rPr>
              <a:t>dwcogs</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/investing/stock/</a:t>
            </a:r>
            <a:r>
              <a:rPr lang="en-CA" sz="1100" dirty="0" err="1">
                <a:solidFill>
                  <a:schemeClr val="bg1"/>
                </a:solidFill>
              </a:rPr>
              <a:t>pfe</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jeffcamarda</a:t>
            </a:r>
            <a:r>
              <a:rPr lang="en-CA" sz="1100" dirty="0">
                <a:solidFill>
                  <a:schemeClr val="bg1"/>
                </a:solidFill>
              </a:rPr>
              <a:t>/2020/07/13/does-sp-500--us-economy--</a:t>
            </a:r>
            <a:r>
              <a:rPr lang="en-CA" sz="1100" dirty="0" err="1">
                <a:solidFill>
                  <a:schemeClr val="bg1"/>
                </a:solidFill>
              </a:rPr>
              <a:t>covid</a:t>
            </a:r>
            <a:r>
              <a:rPr lang="en-CA" sz="1100" dirty="0">
                <a:solidFill>
                  <a:schemeClr val="bg1"/>
                </a:solidFill>
              </a:rPr>
              <a:t>-stock-bubble/#180612385daa</a:t>
            </a:r>
            <a:br>
              <a:rPr lang="en-CA" sz="1100" dirty="0">
                <a:solidFill>
                  <a:schemeClr val="bg1"/>
                </a:solidFill>
              </a:rPr>
            </a:br>
            <a:r>
              <a:rPr lang="en-CA" sz="1100" dirty="0">
                <a:solidFill>
                  <a:schemeClr val="bg1"/>
                </a:solidFill>
              </a:rPr>
              <a:t>https://</a:t>
            </a:r>
            <a:r>
              <a:rPr lang="en-CA" sz="1100" dirty="0" err="1">
                <a:solidFill>
                  <a:schemeClr val="bg1"/>
                </a:solidFill>
              </a:rPr>
              <a:t>www.accenture.com</a:t>
            </a:r>
            <a:r>
              <a:rPr lang="en-CA" sz="1100" dirty="0">
                <a:solidFill>
                  <a:schemeClr val="bg1"/>
                </a:solidFill>
              </a:rPr>
              <a:t>/_</a:t>
            </a:r>
            <a:r>
              <a:rPr lang="en-CA" sz="1100" dirty="0" err="1">
                <a:solidFill>
                  <a:schemeClr val="bg1"/>
                </a:solidFill>
              </a:rPr>
              <a:t>acnmedia</a:t>
            </a:r>
            <a:r>
              <a:rPr lang="en-CA" sz="1100" dirty="0">
                <a:solidFill>
                  <a:schemeClr val="bg1"/>
                </a:solidFill>
              </a:rPr>
              <a:t>/PDF-126/Accenture-COVID-19-Communications-Media-Industry-Report-5.pdf</a:t>
            </a:r>
            <a:br>
              <a:rPr lang="en-CA" sz="1100" dirty="0">
                <a:solidFill>
                  <a:schemeClr val="bg1"/>
                </a:solidFill>
              </a:rPr>
            </a:br>
            <a:r>
              <a:rPr lang="en-CA" sz="1100" dirty="0">
                <a:solidFill>
                  <a:schemeClr val="bg1"/>
                </a:solidFill>
              </a:rPr>
              <a:t>https://</a:t>
            </a:r>
            <a:r>
              <a:rPr lang="en-CA" sz="1100" dirty="0" err="1">
                <a:solidFill>
                  <a:schemeClr val="bg1"/>
                </a:solidFill>
              </a:rPr>
              <a:t>www.patriotinvestment.com</a:t>
            </a:r>
            <a:r>
              <a:rPr lang="en-CA" sz="1100" dirty="0">
                <a:solidFill>
                  <a:schemeClr val="bg1"/>
                </a:solidFill>
              </a:rPr>
              <a:t>/blog/quarterly-market-commentary-first-quarter-2020</a:t>
            </a:r>
          </a:p>
        </p:txBody>
      </p:sp>
    </p:spTree>
    <p:extLst>
      <p:ext uri="{BB962C8B-B14F-4D97-AF65-F5344CB8AC3E}">
        <p14:creationId xmlns:p14="http://schemas.microsoft.com/office/powerpoint/2010/main" val="2394171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xmlns="" id="{A62C97B6-F2B5-4806-AB83-0CC32DF096AE}"/>
              </a:ext>
            </a:extLst>
          </p:cNvPr>
          <p:cNvSpPr txBox="1">
            <a:spLocks/>
          </p:cNvSpPr>
          <p:nvPr/>
        </p:nvSpPr>
        <p:spPr>
          <a:xfrm>
            <a:off x="4655684" y="1441522"/>
            <a:ext cx="2880628" cy="480560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2000" spc="600" dirty="0"/>
              <a:t>Group 3</a:t>
            </a:r>
          </a:p>
          <a:p>
            <a:pPr algn="ctr">
              <a:buClr>
                <a:srgbClr val="00B0F0"/>
              </a:buClr>
            </a:pPr>
            <a:endParaRPr lang="en-US" sz="2000" spc="300" dirty="0">
              <a:latin typeface="+mj-lt"/>
              <a:cs typeface="Gill Sans" panose="020B0502020104020203" pitchFamily="34" charset="-79"/>
            </a:endParaRPr>
          </a:p>
          <a:p>
            <a:pPr algn="ctr">
              <a:buClr>
                <a:srgbClr val="00B0F0"/>
              </a:buClr>
            </a:pPr>
            <a:r>
              <a:rPr lang="en-US" sz="2000" spc="300" dirty="0">
                <a:latin typeface="+mj-lt"/>
                <a:cs typeface="Gill Sans" panose="020B0502020104020203" pitchFamily="34" charset="-79"/>
              </a:rPr>
              <a:t>Richard </a:t>
            </a:r>
            <a:r>
              <a:rPr lang="en-US" sz="2000" spc="300" dirty="0" err="1">
                <a:latin typeface="+mj-lt"/>
                <a:cs typeface="Gill Sans" panose="020B0502020104020203" pitchFamily="34" charset="-79"/>
              </a:rPr>
              <a:t>Yoo</a:t>
            </a:r>
            <a:endParaRPr lang="en-US" sz="2000" spc="300" dirty="0">
              <a:latin typeface="+mj-lt"/>
              <a:cs typeface="Gill Sans" panose="020B0502020104020203" pitchFamily="34" charset="-79"/>
            </a:endParaRPr>
          </a:p>
          <a:p>
            <a:pPr algn="ctr">
              <a:buClr>
                <a:srgbClr val="00B0F0"/>
              </a:buClr>
            </a:pPr>
            <a:r>
              <a:rPr kumimoji="0" lang="en-US" sz="20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2000" spc="300" dirty="0" err="1">
                <a:latin typeface="+mj-lt"/>
                <a:cs typeface="Gill Sans" panose="020B0502020104020203" pitchFamily="34" charset="-79"/>
              </a:rPr>
              <a:t>Younwoo</a:t>
            </a:r>
            <a:r>
              <a:rPr lang="en-US" sz="2000" spc="300" dirty="0">
                <a:latin typeface="+mj-lt"/>
                <a:cs typeface="Gill Sans" panose="020B0502020104020203" pitchFamily="34" charset="-79"/>
              </a:rPr>
              <a:t> Choi</a:t>
            </a:r>
          </a:p>
          <a:p>
            <a:pPr algn="ctr">
              <a:buClr>
                <a:srgbClr val="00B0F0"/>
              </a:buClr>
            </a:pPr>
            <a:r>
              <a:rPr kumimoji="0" lang="en-US" sz="2000" u="none" strike="noStrike" kern="1200" cap="none" spc="300" normalizeH="0" baseline="0" noProof="0" dirty="0" err="1">
                <a:ln>
                  <a:noFill/>
                </a:ln>
                <a:effectLst/>
                <a:uLnTx/>
                <a:uFillTx/>
                <a:latin typeface="+mj-lt"/>
                <a:cs typeface="Gill Sans" panose="020B0502020104020203" pitchFamily="34" charset="-79"/>
              </a:rPr>
              <a:t>Manjari</a:t>
            </a:r>
            <a:r>
              <a:rPr kumimoji="0" lang="en-US" sz="20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2"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3" y="2598351"/>
            <a:ext cx="10787270" cy="830649"/>
          </a:xfrm>
        </p:spPr>
        <p:txBody>
          <a:bodyPr>
            <a:normAutofit fontScale="90000"/>
          </a:bodyPr>
          <a:lstStyle/>
          <a:p>
            <a:r>
              <a:rPr lang="en-US" dirty="0">
                <a:solidFill>
                  <a:schemeClr val="bg1"/>
                </a:solidFill>
              </a:rPr>
              <a:t>Questions?</a:t>
            </a:r>
          </a:p>
        </p:txBody>
      </p:sp>
    </p:spTree>
    <p:extLst>
      <p:ext uri="{BB962C8B-B14F-4D97-AF65-F5344CB8AC3E}">
        <p14:creationId xmlns:p14="http://schemas.microsoft.com/office/powerpoint/2010/main" val="2074832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6095997" y="1319619"/>
            <a:ext cx="5897218" cy="1806906"/>
          </a:xfrm>
        </p:spPr>
        <p:txBody>
          <a:bodyPr>
            <a:normAutofit/>
          </a:bodyPr>
          <a:lstStyle/>
          <a:p>
            <a:r>
              <a:rPr lang="en-CA" dirty="0"/>
              <a:t>This project analyzes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xmlns=""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xmlns="" id="{C57C4EF2-0652-0449-845D-F515CDACD774}"/>
              </a:ext>
            </a:extLst>
          </p:cNvPr>
          <p:cNvSpPr txBox="1">
            <a:spLocks/>
          </p:cNvSpPr>
          <p:nvPr/>
        </p:nvSpPr>
        <p:spPr>
          <a:xfrm>
            <a:off x="6095997" y="3405170"/>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Core Message</a:t>
            </a:r>
            <a:endParaRPr lang="en-US" sz="3600" dirty="0"/>
          </a:p>
        </p:txBody>
      </p:sp>
      <p:sp>
        <p:nvSpPr>
          <p:cNvPr id="15" name="Text Placeholder 3">
            <a:extLst>
              <a:ext uri="{FF2B5EF4-FFF2-40B4-BE49-F238E27FC236}">
                <a16:creationId xmlns:a16="http://schemas.microsoft.com/office/drawing/2014/main" xmlns="" id="{65F49854-A020-C64A-81D6-47946691E4BF}"/>
              </a:ext>
            </a:extLst>
          </p:cNvPr>
          <p:cNvSpPr txBox="1">
            <a:spLocks/>
          </p:cNvSpPr>
          <p:nvPr/>
        </p:nvSpPr>
        <p:spPr>
          <a:xfrm>
            <a:off x="6095997" y="4101190"/>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To determine what would the be the best financial strategy to take when the next global crisis is apparent</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xmlns=""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xmlns=""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xmlns="" id="{D59D4F5E-0D68-46FB-B499-329ED58DA289}"/>
              </a:ext>
              <a:ext uri="{C183D7F6-B498-43B3-948B-1728B52AA6E4}">
                <adec:decorative xmlns:adec="http://schemas.microsoft.com/office/drawing/2017/decorative" xmlns=""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xmlns=""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xmlns="" id="{256319DF-036A-473B-95D3-C5F6FF849FD4}"/>
              </a:ext>
            </a:extLst>
          </p:cNvPr>
          <p:cNvSpPr>
            <a:spLocks noGrp="1"/>
          </p:cNvSpPr>
          <p:nvPr>
            <p:ph idx="1"/>
          </p:nvPr>
        </p:nvSpPr>
        <p:spPr>
          <a:xfrm>
            <a:off x="5633357" y="1237957"/>
            <a:ext cx="6177643" cy="5230346"/>
          </a:xfrm>
        </p:spPr>
        <p:txBody>
          <a:bodyPr>
            <a:normAutofit fontScale="92500" lnSpcReduction="10000"/>
          </a:bodyPr>
          <a:lstStyle/>
          <a:p>
            <a:r>
              <a:rPr lang="en-US" dirty="0"/>
              <a:t>Historical stock data from top 25 S&amp;P 500 companies (Custom Portfolio was based on high dividend payments and sector diversification)</a:t>
            </a:r>
          </a:p>
          <a:p>
            <a:pPr lvl="1"/>
            <a:r>
              <a:rPr lang="en-US" dirty="0"/>
              <a:t>Microsoft		(Technology Services)</a:t>
            </a:r>
          </a:p>
          <a:p>
            <a:pPr lvl="1"/>
            <a:r>
              <a:rPr lang="en-US" dirty="0"/>
              <a:t>JP Morgan Chase		(Financial – Banking)</a:t>
            </a:r>
          </a:p>
          <a:p>
            <a:pPr lvl="1"/>
            <a:r>
              <a:rPr lang="en-US" dirty="0"/>
              <a:t>AT&amp;T 		(Telecommunications)</a:t>
            </a:r>
          </a:p>
          <a:p>
            <a:pPr lvl="1"/>
            <a:r>
              <a:rPr lang="en-US" dirty="0"/>
              <a:t>ExxonMobil 		(Energy – Oil &amp; Gas)</a:t>
            </a:r>
          </a:p>
          <a:p>
            <a:pPr lvl="1"/>
            <a:r>
              <a:rPr lang="en-US" dirty="0"/>
              <a:t>Pfizer 		(Healthcare)</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CA" dirty="0"/>
              <a:t>Tabulate was used to Pretty-print tabular data in Python, a library and a command-line utility.</a:t>
            </a:r>
          </a:p>
          <a:p>
            <a:pPr marL="0" indent="0">
              <a:buNone/>
            </a:pPr>
            <a:endParaRPr lang="en-US" dirty="0"/>
          </a:p>
        </p:txBody>
      </p:sp>
      <p:sp>
        <p:nvSpPr>
          <p:cNvPr id="71" name="Slide Number Placeholder 70">
            <a:extLst>
              <a:ext uri="{FF2B5EF4-FFF2-40B4-BE49-F238E27FC236}">
                <a16:creationId xmlns:a16="http://schemas.microsoft.com/office/drawing/2014/main" xmlns=""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4055747093"/>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628855" y="304136"/>
            <a:ext cx="4161690" cy="1399101"/>
          </a:xfrm>
        </p:spPr>
        <p:txBody>
          <a:bodyPr/>
          <a:lstStyle/>
          <a:p>
            <a:r>
              <a:rPr lang="en-US" dirty="0"/>
              <a:t>Data Cleaning &amp; Exploration</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9099030" y="434715"/>
            <a:ext cx="2711971" cy="5827189"/>
          </a:xfrm>
        </p:spPr>
        <p:txBody>
          <a:bodyPr>
            <a:normAutofit fontScale="92500" lnSpcReduction="10000"/>
          </a:bodyPr>
          <a:lstStyle/>
          <a:p>
            <a:pPr marL="285750" indent="-285750"/>
            <a:r>
              <a:rPr lang="en-US" dirty="0"/>
              <a:t>Combine custom portfolio of  daily returns</a:t>
            </a:r>
          </a:p>
          <a:p>
            <a:pPr marL="285750" indent="-285750"/>
            <a:r>
              <a:rPr lang="en-US" dirty="0"/>
              <a:t>Combine custom portfolio with FINX ETF, and S&amp;P 500 Returns</a:t>
            </a:r>
          </a:p>
          <a:p>
            <a:pPr marL="285750" indent="-285750"/>
            <a:r>
              <a:rPr lang="en-US" dirty="0"/>
              <a:t>Investigate and plot data</a:t>
            </a:r>
          </a:p>
          <a:p>
            <a:pPr marL="285750" indent="-285750"/>
            <a:r>
              <a:rPr lang="en-US" dirty="0"/>
              <a:t>Compare market performance with COVID-19 cases</a:t>
            </a:r>
          </a:p>
          <a:p>
            <a:pPr marL="285750" indent="-285750"/>
            <a:r>
              <a:rPr lang="en-US" dirty="0"/>
              <a:t>Monte Carlo simulation for custom portfolio over 10 years</a:t>
            </a:r>
          </a:p>
          <a:p>
            <a:pPr marL="285750" indent="-285750"/>
            <a:r>
              <a:rPr lang="en-US" dirty="0"/>
              <a:t>Challenges for data cleaning:</a:t>
            </a:r>
          </a:p>
          <a:p>
            <a:pPr marL="742950" lvl="1" indent="-285750"/>
            <a:r>
              <a:rPr lang="en-US" sz="1600" dirty="0"/>
              <a:t>API data needed to be put into a JSON format</a:t>
            </a:r>
          </a:p>
          <a:p>
            <a:pPr marL="742950" lvl="1" indent="-285750"/>
            <a:r>
              <a:rPr lang="en-US" sz="1600" dirty="0"/>
              <a:t>Data from 2007 – current is a massive amount of data to clean</a:t>
            </a:r>
          </a:p>
          <a:p>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7" name="Picture 6">
            <a:extLst>
              <a:ext uri="{FF2B5EF4-FFF2-40B4-BE49-F238E27FC236}">
                <a16:creationId xmlns:a16="http://schemas.microsoft.com/office/drawing/2014/main" xmlns="" id="{1561323C-ABA5-DD44-A87E-121F9EFA7749}"/>
              </a:ext>
            </a:extLst>
          </p:cNvPr>
          <p:cNvPicPr>
            <a:picLocks noChangeAspect="1"/>
          </p:cNvPicPr>
          <p:nvPr/>
        </p:nvPicPr>
        <p:blipFill>
          <a:blip r:embed="rId4"/>
          <a:srcRect/>
          <a:stretch/>
        </p:blipFill>
        <p:spPr>
          <a:xfrm>
            <a:off x="276069" y="2143593"/>
            <a:ext cx="8658070" cy="3942414"/>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9509761" y="2015978"/>
            <a:ext cx="2301240" cy="4245926"/>
          </a:xfrm>
        </p:spPr>
        <p:txBody>
          <a:bodyPr>
            <a:normAutofit/>
          </a:bodyPr>
          <a:lstStyle/>
          <a:p>
            <a:r>
              <a:rPr lang="en-CA" dirty="0"/>
              <a:t>S&amp;P 500 will be used as a benchmark for assessing trends in the market </a:t>
            </a:r>
          </a:p>
          <a:p>
            <a:r>
              <a:rPr lang="en-US" dirty="0"/>
              <a:t>The S&amp;P 500 closed Q2 2020 up 19.95% accounting for its best quarter since Q4 1998 when the index gained 20.87%.</a:t>
            </a:r>
          </a:p>
          <a:p>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xmlns=""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xmlns=""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xmlns="" id="{B50CAB49-7930-A24C-A41D-151D6CE1E395}"/>
                  </a:ext>
                </a:extLst>
              </p14:cNvPr>
              <p14:cNvContentPartPr/>
              <p14:nvPr/>
            </p14:nvContentPartPr>
            <p14:xfrm>
              <a:off x="7688400" y="2341100"/>
              <a:ext cx="972000" cy="398160"/>
            </p14:xfrm>
          </p:contentPart>
        </mc:Choice>
        <mc:Fallback xmlns="">
          <p:pic>
            <p:nvPicPr>
              <p:cNvPr id="5" name="Ink 4">
                <a:extLst>
                  <a:ext uri="{FF2B5EF4-FFF2-40B4-BE49-F238E27FC236}">
                    <a16:creationId xmlns:a16="http://schemas.microsoft.com/office/drawing/2014/main" id="{B50CAB49-7930-A24C-A41D-151D6CE1E395}"/>
                  </a:ext>
                </a:extLst>
              </p:cNvPr>
              <p:cNvPicPr/>
              <p:nvPr/>
            </p:nvPicPr>
            <p:blipFill>
              <a:blip r:embed="rId6"/>
              <a:stretch>
                <a:fillRect/>
              </a:stretch>
            </p:blipFill>
            <p:spPr>
              <a:xfrm>
                <a:off x="7679400" y="2332100"/>
                <a:ext cx="9896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xmlns="" id="{DBA6336B-329A-DB46-B471-8A8726A23E49}"/>
                  </a:ext>
                </a:extLst>
              </p14:cNvPr>
              <p14:cNvContentPartPr/>
              <p14:nvPr/>
            </p14:nvContentPartPr>
            <p14:xfrm>
              <a:off x="7553760" y="3787220"/>
              <a:ext cx="1161000" cy="592920"/>
            </p14:xfrm>
          </p:contentPart>
        </mc:Choice>
        <mc:Fallback xmlns="">
          <p:pic>
            <p:nvPicPr>
              <p:cNvPr id="9" name="Ink 8">
                <a:extLst>
                  <a:ext uri="{FF2B5EF4-FFF2-40B4-BE49-F238E27FC236}">
                    <a16:creationId xmlns:a16="http://schemas.microsoft.com/office/drawing/2014/main" id="{DBA6336B-329A-DB46-B471-8A8726A23E49}"/>
                  </a:ext>
                </a:extLst>
              </p:cNvPr>
              <p:cNvPicPr/>
              <p:nvPr/>
            </p:nvPicPr>
            <p:blipFill>
              <a:blip r:embed="rId8"/>
              <a:stretch>
                <a:fillRect/>
              </a:stretch>
            </p:blipFill>
            <p:spPr>
              <a:xfrm>
                <a:off x="7544760" y="3778580"/>
                <a:ext cx="1178640" cy="610560"/>
              </a:xfrm>
              <a:prstGeom prst="rect">
                <a:avLst/>
              </a:prstGeom>
            </p:spPr>
          </p:pic>
        </mc:Fallback>
      </mc:AlternateContent>
      <p:sp>
        <p:nvSpPr>
          <p:cNvPr id="10" name="TextBox 9">
            <a:extLst>
              <a:ext uri="{FF2B5EF4-FFF2-40B4-BE49-F238E27FC236}">
                <a16:creationId xmlns:a16="http://schemas.microsoft.com/office/drawing/2014/main" xmlns="" id="{1061AEDD-3AAF-8D4B-B21A-ACF4223F2EA2}"/>
              </a:ext>
            </a:extLst>
          </p:cNvPr>
          <p:cNvSpPr txBox="1"/>
          <p:nvPr/>
        </p:nvSpPr>
        <p:spPr>
          <a:xfrm>
            <a:off x="5397500" y="4323296"/>
            <a:ext cx="2073955" cy="369332"/>
          </a:xfrm>
          <a:prstGeom prst="rect">
            <a:avLst/>
          </a:prstGeom>
          <a:noFill/>
        </p:spPr>
        <p:txBody>
          <a:bodyPr wrap="square" rtlCol="0">
            <a:spAutoFit/>
          </a:bodyPr>
          <a:lstStyle/>
          <a:p>
            <a:r>
              <a:rPr lang="en-US" dirty="0">
                <a:solidFill>
                  <a:srgbClr val="FF0000"/>
                </a:solidFill>
              </a:rPr>
              <a:t>March 20</a:t>
            </a:r>
            <a:r>
              <a:rPr lang="en-US" baseline="30000" dirty="0">
                <a:solidFill>
                  <a:srgbClr val="FF0000"/>
                </a:solidFill>
              </a:rPr>
              <a:t>th</a:t>
            </a:r>
            <a:r>
              <a:rPr lang="en-US" dirty="0">
                <a:solidFill>
                  <a:srgbClr val="FF0000"/>
                </a:solidFill>
              </a:rPr>
              <a:t> - $2,480</a:t>
            </a:r>
          </a:p>
        </p:txBody>
      </p:sp>
      <p:sp>
        <p:nvSpPr>
          <p:cNvPr id="11" name="TextBox 10">
            <a:extLst>
              <a:ext uri="{FF2B5EF4-FFF2-40B4-BE49-F238E27FC236}">
                <a16:creationId xmlns:a16="http://schemas.microsoft.com/office/drawing/2014/main" xmlns="" id="{7EB7D0D1-4AA8-D441-93CA-F5226AF958D9}"/>
              </a:ext>
            </a:extLst>
          </p:cNvPr>
          <p:cNvSpPr txBox="1"/>
          <p:nvPr/>
        </p:nvSpPr>
        <p:spPr>
          <a:xfrm>
            <a:off x="5883647" y="2115631"/>
            <a:ext cx="2491760" cy="646331"/>
          </a:xfrm>
          <a:prstGeom prst="rect">
            <a:avLst/>
          </a:prstGeom>
          <a:noFill/>
        </p:spPr>
        <p:txBody>
          <a:bodyPr wrap="square" rtlCol="0">
            <a:spAutoFit/>
          </a:bodyPr>
          <a:lstStyle/>
          <a:p>
            <a:r>
              <a:rPr lang="en-US" dirty="0">
                <a:solidFill>
                  <a:srgbClr val="FF0000"/>
                </a:solidFill>
              </a:rPr>
              <a:t>Feb 19</a:t>
            </a:r>
            <a:r>
              <a:rPr lang="en-US" baseline="30000" dirty="0">
                <a:solidFill>
                  <a:srgbClr val="FF0000"/>
                </a:solidFill>
              </a:rPr>
              <a:t>th</a:t>
            </a:r>
            <a:r>
              <a:rPr lang="en-US" dirty="0">
                <a:solidFill>
                  <a:srgbClr val="FF0000"/>
                </a:solidFill>
              </a:rPr>
              <a:t> - $3,386</a:t>
            </a:r>
          </a:p>
          <a:p>
            <a:endParaRPr lang="en-US" dirty="0"/>
          </a:p>
        </p:txBody>
      </p:sp>
    </p:spTree>
    <p:extLst>
      <p:ext uri="{BB962C8B-B14F-4D97-AF65-F5344CB8AC3E}">
        <p14:creationId xmlns:p14="http://schemas.microsoft.com/office/powerpoint/2010/main" val="3932026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3146612" y="369415"/>
            <a:ext cx="8248218"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3146612" y="1074395"/>
            <a:ext cx="8248218"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hit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
        <p:nvSpPr>
          <p:cNvPr id="9" name="TextBox 7">
            <a:extLst>
              <a:ext uri="{FF2B5EF4-FFF2-40B4-BE49-F238E27FC236}">
                <a16:creationId xmlns:a16="http://schemas.microsoft.com/office/drawing/2014/main" xmlns="" id="{00050F03-38D7-AA43-B739-EF7FB4C0CC71}"/>
              </a:ext>
            </a:extLst>
          </p:cNvPr>
          <p:cNvSpPr txBox="1"/>
          <p:nvPr/>
        </p:nvSpPr>
        <p:spPr>
          <a:xfrm>
            <a:off x="155643" y="369415"/>
            <a:ext cx="2533769" cy="1077218"/>
          </a:xfrm>
          <a:custGeom>
            <a:avLst/>
            <a:gdLst>
              <a:gd name="connsiteX0" fmla="*/ 0 w 2533769"/>
              <a:gd name="connsiteY0" fmla="*/ 0 h 1077218"/>
              <a:gd name="connsiteX1" fmla="*/ 481416 w 2533769"/>
              <a:gd name="connsiteY1" fmla="*/ 0 h 1077218"/>
              <a:gd name="connsiteX2" fmla="*/ 912157 w 2533769"/>
              <a:gd name="connsiteY2" fmla="*/ 0 h 1077218"/>
              <a:gd name="connsiteX3" fmla="*/ 1469586 w 2533769"/>
              <a:gd name="connsiteY3" fmla="*/ 0 h 1077218"/>
              <a:gd name="connsiteX4" fmla="*/ 1951002 w 2533769"/>
              <a:gd name="connsiteY4" fmla="*/ 0 h 1077218"/>
              <a:gd name="connsiteX5" fmla="*/ 2533769 w 2533769"/>
              <a:gd name="connsiteY5" fmla="*/ 0 h 1077218"/>
              <a:gd name="connsiteX6" fmla="*/ 2533769 w 2533769"/>
              <a:gd name="connsiteY6" fmla="*/ 560153 h 1077218"/>
              <a:gd name="connsiteX7" fmla="*/ 2533769 w 2533769"/>
              <a:gd name="connsiteY7" fmla="*/ 1077218 h 1077218"/>
              <a:gd name="connsiteX8" fmla="*/ 2027015 w 2533769"/>
              <a:gd name="connsiteY8" fmla="*/ 1077218 h 1077218"/>
              <a:gd name="connsiteX9" fmla="*/ 1596274 w 2533769"/>
              <a:gd name="connsiteY9" fmla="*/ 1077218 h 1077218"/>
              <a:gd name="connsiteX10" fmla="*/ 1089521 w 2533769"/>
              <a:gd name="connsiteY10" fmla="*/ 1077218 h 1077218"/>
              <a:gd name="connsiteX11" fmla="*/ 582767 w 2533769"/>
              <a:gd name="connsiteY11" fmla="*/ 1077218 h 1077218"/>
              <a:gd name="connsiteX12" fmla="*/ 0 w 2533769"/>
              <a:gd name="connsiteY12" fmla="*/ 1077218 h 1077218"/>
              <a:gd name="connsiteX13" fmla="*/ 0 w 2533769"/>
              <a:gd name="connsiteY13" fmla="*/ 517065 h 1077218"/>
              <a:gd name="connsiteX14" fmla="*/ 0 w 2533769"/>
              <a:gd name="connsiteY14"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3769" h="1077218" extrusionOk="0">
                <a:moveTo>
                  <a:pt x="0" y="0"/>
                </a:moveTo>
                <a:cubicBezTo>
                  <a:pt x="150442" y="-40765"/>
                  <a:pt x="295631" y="40690"/>
                  <a:pt x="481416" y="0"/>
                </a:cubicBezTo>
                <a:cubicBezTo>
                  <a:pt x="667201" y="-40690"/>
                  <a:pt x="699189" y="10589"/>
                  <a:pt x="912157" y="0"/>
                </a:cubicBezTo>
                <a:cubicBezTo>
                  <a:pt x="1125125" y="-10589"/>
                  <a:pt x="1252827" y="17137"/>
                  <a:pt x="1469586" y="0"/>
                </a:cubicBezTo>
                <a:cubicBezTo>
                  <a:pt x="1686345" y="-17137"/>
                  <a:pt x="1800843" y="2378"/>
                  <a:pt x="1951002" y="0"/>
                </a:cubicBezTo>
                <a:cubicBezTo>
                  <a:pt x="2101161" y="-2378"/>
                  <a:pt x="2256619" y="2473"/>
                  <a:pt x="2533769" y="0"/>
                </a:cubicBezTo>
                <a:cubicBezTo>
                  <a:pt x="2539811" y="260142"/>
                  <a:pt x="2467875" y="297784"/>
                  <a:pt x="2533769" y="560153"/>
                </a:cubicBezTo>
                <a:cubicBezTo>
                  <a:pt x="2599663" y="822522"/>
                  <a:pt x="2501704" y="836804"/>
                  <a:pt x="2533769" y="1077218"/>
                </a:cubicBezTo>
                <a:cubicBezTo>
                  <a:pt x="2285858" y="1105597"/>
                  <a:pt x="2189467" y="1020154"/>
                  <a:pt x="2027015" y="1077218"/>
                </a:cubicBezTo>
                <a:cubicBezTo>
                  <a:pt x="1864563" y="1134282"/>
                  <a:pt x="1728181" y="1039169"/>
                  <a:pt x="1596274" y="1077218"/>
                </a:cubicBezTo>
                <a:cubicBezTo>
                  <a:pt x="1464367" y="1115267"/>
                  <a:pt x="1293908" y="1052308"/>
                  <a:pt x="1089521" y="1077218"/>
                </a:cubicBezTo>
                <a:cubicBezTo>
                  <a:pt x="885134" y="1102128"/>
                  <a:pt x="720020" y="1075542"/>
                  <a:pt x="582767" y="1077218"/>
                </a:cubicBezTo>
                <a:cubicBezTo>
                  <a:pt x="445514" y="1078894"/>
                  <a:pt x="225175" y="1057896"/>
                  <a:pt x="0" y="1077218"/>
                </a:cubicBezTo>
                <a:cubicBezTo>
                  <a:pt x="-19448" y="895646"/>
                  <a:pt x="43224" y="693556"/>
                  <a:pt x="0" y="517065"/>
                </a:cubicBezTo>
                <a:cubicBezTo>
                  <a:pt x="-43224" y="340574"/>
                  <a:pt x="37493" y="104842"/>
                  <a:pt x="0" y="0"/>
                </a:cubicBezTo>
                <a:close/>
              </a:path>
            </a:pathLst>
          </a:custGeom>
          <a:noFill/>
          <a:l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Q2. What is the effect of COVID19 on the sectors represented in the custom portfolio?</a:t>
            </a:r>
          </a:p>
        </p:txBody>
      </p:sp>
    </p:spTree>
    <p:extLst>
      <p:ext uri="{BB962C8B-B14F-4D97-AF65-F5344CB8AC3E}">
        <p14:creationId xmlns:p14="http://schemas.microsoft.com/office/powerpoint/2010/main" val="4266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2003183207"/>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4" y="958553"/>
            <a:ext cx="5081868" cy="407670"/>
          </a:xfrm>
        </p:spPr>
        <p:txBody>
          <a:bodyPr/>
          <a:lstStyle/>
          <a:p>
            <a:r>
              <a:rPr lang="en-US" dirty="0"/>
              <a:t>Weights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endParaRPr lang="en-US" sz="1800"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7" name="Picture 6">
            <a:extLst>
              <a:ext uri="{FF2B5EF4-FFF2-40B4-BE49-F238E27FC236}">
                <a16:creationId xmlns:a16="http://schemas.microsoft.com/office/drawing/2014/main" xmlns="" id="{1561323C-ABA5-DD44-A87E-121F9EFA7749}"/>
              </a:ext>
            </a:extLst>
          </p:cNvPr>
          <p:cNvPicPr>
            <a:picLocks noChangeAspect="1"/>
          </p:cNvPicPr>
          <p:nvPr/>
        </p:nvPicPr>
        <p:blipFill>
          <a:blip r:embed="rId4"/>
          <a:srcRect/>
          <a:stretch/>
        </p:blipFill>
        <p:spPr>
          <a:xfrm>
            <a:off x="380999" y="1912515"/>
            <a:ext cx="6354217" cy="3951801"/>
          </a:xfrm>
          <a:prstGeom prst="rect">
            <a:avLst/>
          </a:prstGeom>
        </p:spPr>
      </p:pic>
    </p:spTree>
    <p:extLst>
      <p:ext uri="{BB962C8B-B14F-4D97-AF65-F5344CB8AC3E}">
        <p14:creationId xmlns:p14="http://schemas.microsoft.com/office/powerpoint/2010/main" val="278799878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5526</TotalTime>
  <Words>1909</Words>
  <Application>Microsoft Office PowerPoint</Application>
  <PresentationFormat>Widescreen</PresentationFormat>
  <Paragraphs>236</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Bebas</vt:lpstr>
      <vt:lpstr>Calibri</vt:lpstr>
      <vt:lpstr>Calibri Light</vt:lpstr>
      <vt:lpstr>Gill Sans</vt:lpstr>
      <vt:lpstr>Roboto</vt:lpstr>
      <vt:lpstr>Office Theme</vt:lpstr>
      <vt:lpstr>Impact of COVID-19: A Comparative Portfolio Analysis and a glimpse into the future </vt:lpstr>
      <vt:lpstr>Summary</vt:lpstr>
      <vt:lpstr>Objectives</vt:lpstr>
      <vt:lpstr>Data Used</vt:lpstr>
      <vt:lpstr>Data Cleaning &amp; Exploration</vt:lpstr>
      <vt:lpstr>S&amp;P 500 Performance</vt:lpstr>
      <vt:lpstr>Custom Portfolio Performance</vt:lpstr>
      <vt:lpstr>Custom Portfolio Performance</vt:lpstr>
      <vt:lpstr>Custom Portfolio </vt:lpstr>
      <vt:lpstr>FinTech ETF </vt:lpstr>
      <vt:lpstr>Comparative Analysis</vt:lpstr>
      <vt:lpstr>Risk Analysis</vt:lpstr>
      <vt:lpstr>10-year performance forecast</vt:lpstr>
      <vt:lpstr>Actions to take before the next crash  1. Emergency Savings   2. Expected Expenses   3. Investing to profit from the next crash      Historical Market performance   1. stocks fall 10% from a recent high every 1-2 years   2. stocks fall 20% from a recent high every 5-7 years   3. stocks falling MORE than 20% has happened only 6 times</vt:lpstr>
      <vt:lpstr>Sources</vt:lpstr>
      <vt:lpstr>THANK YOU</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Manjari Shukla</cp:lastModifiedBy>
  <cp:revision>87</cp:revision>
  <dcterms:created xsi:type="dcterms:W3CDTF">2020-07-24T15:59:18Z</dcterms:created>
  <dcterms:modified xsi:type="dcterms:W3CDTF">2020-07-30T13:24:41Z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